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53" r:id="rId3"/>
    <p:sldId id="298" r:id="rId4"/>
    <p:sldId id="289" r:id="rId5"/>
    <p:sldId id="288" r:id="rId6"/>
    <p:sldId id="320" r:id="rId7"/>
    <p:sldId id="295" r:id="rId8"/>
    <p:sldId id="314" r:id="rId9"/>
    <p:sldId id="276" r:id="rId10"/>
    <p:sldId id="280" r:id="rId11"/>
    <p:sldId id="354" r:id="rId12"/>
    <p:sldId id="268" r:id="rId13"/>
    <p:sldId id="271" r:id="rId14"/>
    <p:sldId id="260" r:id="rId15"/>
    <p:sldId id="347" r:id="rId16"/>
    <p:sldId id="339" r:id="rId17"/>
    <p:sldId id="330" r:id="rId18"/>
    <p:sldId id="318" r:id="rId19"/>
    <p:sldId id="316" r:id="rId20"/>
    <p:sldId id="301" r:id="rId21"/>
    <p:sldId id="284" r:id="rId22"/>
    <p:sldId id="275" r:id="rId23"/>
    <p:sldId id="265" r:id="rId24"/>
    <p:sldId id="269" r:id="rId25"/>
    <p:sldId id="302" r:id="rId26"/>
    <p:sldId id="258" r:id="rId27"/>
    <p:sldId id="313" r:id="rId28"/>
    <p:sldId id="355" r:id="rId29"/>
    <p:sldId id="264" r:id="rId30"/>
    <p:sldId id="262" r:id="rId31"/>
    <p:sldId id="356" r:id="rId32"/>
    <p:sldId id="274" r:id="rId33"/>
    <p:sldId id="357" r:id="rId34"/>
    <p:sldId id="282" r:id="rId35"/>
    <p:sldId id="336" r:id="rId36"/>
    <p:sldId id="335" r:id="rId37"/>
    <p:sldId id="326" r:id="rId38"/>
    <p:sldId id="358" r:id="rId39"/>
    <p:sldId id="312" r:id="rId40"/>
    <p:sldId id="352" r:id="rId41"/>
    <p:sldId id="359" r:id="rId42"/>
    <p:sldId id="351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1"/>
    <p:restoredTop sz="94659"/>
  </p:normalViewPr>
  <p:slideViewPr>
    <p:cSldViewPr>
      <p:cViewPr varScale="1">
        <p:scale>
          <a:sx n="110" d="100"/>
          <a:sy n="110" d="100"/>
        </p:scale>
        <p:origin x="67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2643E-A4A7-EF4A-BC0E-782F79E0A0DA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5C10-6CE0-B14C-8C24-0D9FA830E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5C10-6CE0-B14C-8C24-0D9FA830E2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5C10-6CE0-B14C-8C24-0D9FA830E2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5C10-6CE0-B14C-8C24-0D9FA830E2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5C10-6CE0-B14C-8C24-0D9FA830E2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5C10-6CE0-B14C-8C24-0D9FA830E2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4880" y="2481452"/>
            <a:ext cx="571423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242" y="461594"/>
            <a:ext cx="349351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154" y="1542034"/>
            <a:ext cx="6663690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jpg"/><Relationship Id="rId3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880" y="2481452"/>
            <a:ext cx="5709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10" dirty="0">
                <a:latin typeface="Arial"/>
                <a:cs typeface="Arial"/>
              </a:rPr>
              <a:t>Rotary </a:t>
            </a:r>
            <a:r>
              <a:rPr sz="4400" spc="-270" dirty="0">
                <a:latin typeface="Arial"/>
                <a:cs typeface="Arial"/>
              </a:rPr>
              <a:t>Club </a:t>
            </a:r>
            <a:r>
              <a:rPr sz="4400" dirty="0">
                <a:latin typeface="Arial"/>
                <a:cs typeface="Arial"/>
              </a:rPr>
              <a:t>of </a:t>
            </a:r>
            <a:r>
              <a:rPr sz="4400" spc="-229" dirty="0">
                <a:latin typeface="Arial"/>
                <a:cs typeface="Arial"/>
              </a:rPr>
              <a:t>Ann</a:t>
            </a:r>
            <a:r>
              <a:rPr sz="4400" spc="-509" dirty="0">
                <a:latin typeface="Arial"/>
                <a:cs typeface="Arial"/>
              </a:rPr>
              <a:t> </a:t>
            </a:r>
            <a:r>
              <a:rPr sz="4400" spc="-105" dirty="0">
                <a:latin typeface="Arial"/>
                <a:cs typeface="Arial"/>
              </a:rPr>
              <a:t>Arbor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1829" y="3349828"/>
            <a:ext cx="4257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270" dirty="0">
                <a:solidFill>
                  <a:srgbClr val="888888"/>
                </a:solidFill>
                <a:latin typeface="Trebuchet MS"/>
                <a:cs typeface="Trebuchet MS"/>
              </a:rPr>
              <a:t>Salute </a:t>
            </a:r>
            <a:r>
              <a:rPr sz="4400" b="1" i="1" spc="-320" dirty="0">
                <a:solidFill>
                  <a:srgbClr val="888888"/>
                </a:solidFill>
                <a:latin typeface="Trebuchet MS"/>
                <a:cs typeface="Trebuchet MS"/>
              </a:rPr>
              <a:t>to</a:t>
            </a:r>
            <a:r>
              <a:rPr sz="4400" b="1" i="1" spc="-47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4400" b="1" i="1" spc="-350" dirty="0">
                <a:solidFill>
                  <a:srgbClr val="888888"/>
                </a:solidFill>
                <a:latin typeface="Trebuchet MS"/>
                <a:cs typeface="Trebuchet MS"/>
              </a:rPr>
              <a:t>Veterans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724400"/>
            <a:ext cx="388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November</a:t>
            </a:r>
            <a:r>
              <a:rPr lang="en-US" sz="3200" dirty="0" smtClean="0"/>
              <a:t> 11, 2020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3"/>
    </mc:Choice>
    <mc:Fallback xmlns="">
      <p:transition spd="slow" advTm="66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0389" y="206746"/>
            <a:ext cx="5151120" cy="1330325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pc="-240" dirty="0"/>
              <a:t>Frode </a:t>
            </a:r>
            <a:r>
              <a:rPr spc="-250" dirty="0"/>
              <a:t>Maaseidvaag</a:t>
            </a:r>
          </a:p>
          <a:p>
            <a:pPr marL="865505">
              <a:lnSpc>
                <a:spcPct val="100000"/>
              </a:lnSpc>
              <a:spcBef>
                <a:spcPts val="825"/>
              </a:spcBef>
              <a:tabLst>
                <a:tab pos="2694305" algn="l"/>
              </a:tabLst>
            </a:pPr>
            <a:r>
              <a:rPr sz="1800" spc="-105" dirty="0"/>
              <a:t>Branch</a:t>
            </a:r>
            <a:r>
              <a:rPr sz="1800" spc="-85" dirty="0"/>
              <a:t> </a:t>
            </a:r>
            <a:r>
              <a:rPr sz="1800" spc="-5" dirty="0"/>
              <a:t>of</a:t>
            </a:r>
            <a:r>
              <a:rPr sz="1800" spc="-70" dirty="0"/>
              <a:t> </a:t>
            </a:r>
            <a:r>
              <a:rPr sz="1800" spc="-105" dirty="0"/>
              <a:t>Service:	</a:t>
            </a:r>
            <a:r>
              <a:rPr sz="1800" spc="-135" dirty="0"/>
              <a:t>Royal </a:t>
            </a:r>
            <a:r>
              <a:rPr sz="1800" spc="-70" dirty="0"/>
              <a:t>Norwegian </a:t>
            </a:r>
            <a:r>
              <a:rPr sz="1800" spc="-40" dirty="0"/>
              <a:t>Air</a:t>
            </a:r>
            <a:r>
              <a:rPr sz="1800" spc="-145" dirty="0"/>
              <a:t> </a:t>
            </a:r>
            <a:r>
              <a:rPr sz="1800" spc="-125" dirty="0"/>
              <a:t>Force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3203575" y="1785873"/>
            <a:ext cx="50793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1957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1958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r>
              <a:rPr sz="1800" spc="-135" dirty="0">
                <a:latin typeface="Arial"/>
                <a:cs typeface="Arial"/>
              </a:rPr>
              <a:t>Secure </a:t>
            </a:r>
            <a:r>
              <a:rPr sz="1800" spc="-65" dirty="0">
                <a:latin typeface="Arial"/>
                <a:cs typeface="Arial"/>
              </a:rPr>
              <a:t>Nato </a:t>
            </a:r>
            <a:r>
              <a:rPr sz="1800" spc="-160" dirty="0">
                <a:latin typeface="Arial"/>
                <a:cs typeface="Arial"/>
              </a:rPr>
              <a:t>HQ’s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Communications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575" y="288353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2628" y="2883534"/>
            <a:ext cx="332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Gardemoen </a:t>
            </a:r>
            <a:r>
              <a:rPr sz="1800" spc="-40" dirty="0">
                <a:latin typeface="Arial"/>
                <a:cs typeface="Arial"/>
              </a:rPr>
              <a:t>Air </a:t>
            </a:r>
            <a:r>
              <a:rPr sz="1800" spc="-170" dirty="0">
                <a:latin typeface="Arial"/>
                <a:cs typeface="Arial"/>
              </a:rPr>
              <a:t>Base </a:t>
            </a:r>
            <a:r>
              <a:rPr sz="1800" spc="-90" dirty="0">
                <a:latin typeface="Arial"/>
                <a:cs typeface="Arial"/>
              </a:rPr>
              <a:t>30 </a:t>
            </a:r>
            <a:r>
              <a:rPr sz="1800" spc="-75" dirty="0">
                <a:latin typeface="Arial"/>
                <a:cs typeface="Arial"/>
              </a:rPr>
              <a:t>miles </a:t>
            </a:r>
            <a:r>
              <a:rPr sz="1800" spc="-15" dirty="0">
                <a:latin typeface="Arial"/>
                <a:cs typeface="Arial"/>
              </a:rPr>
              <a:t>north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10" dirty="0">
                <a:latin typeface="Arial"/>
                <a:cs typeface="Arial"/>
              </a:rPr>
              <a:t>Oslo,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Norway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3575" y="3706748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2628" y="3706748"/>
            <a:ext cx="3272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Frode </a:t>
            </a:r>
            <a:r>
              <a:rPr sz="1800" spc="-90" dirty="0">
                <a:latin typeface="Arial"/>
                <a:cs typeface="Arial"/>
              </a:rPr>
              <a:t>served </a:t>
            </a:r>
            <a:r>
              <a:rPr sz="1800" spc="5" dirty="0">
                <a:latin typeface="Arial"/>
                <a:cs typeface="Arial"/>
              </a:rPr>
              <a:t>with </a:t>
            </a:r>
            <a:r>
              <a:rPr sz="1800" spc="-90" dirty="0">
                <a:latin typeface="Arial"/>
                <a:cs typeface="Arial"/>
              </a:rPr>
              <a:t>30 </a:t>
            </a:r>
            <a:r>
              <a:rPr sz="1800" spc="-165" dirty="0">
                <a:latin typeface="Arial"/>
                <a:cs typeface="Arial"/>
              </a:rPr>
              <a:t>U.S. </a:t>
            </a:r>
            <a:r>
              <a:rPr sz="1800" spc="-40" dirty="0">
                <a:latin typeface="Arial"/>
                <a:cs typeface="Arial"/>
              </a:rPr>
              <a:t>Air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Force  </a:t>
            </a:r>
            <a:r>
              <a:rPr sz="1800" spc="-80" dirty="0">
                <a:latin typeface="Arial"/>
                <a:cs typeface="Arial"/>
              </a:rPr>
              <a:t>soldiers </a:t>
            </a:r>
            <a:r>
              <a:rPr sz="1800" spc="-30" dirty="0">
                <a:latin typeface="Arial"/>
                <a:cs typeface="Arial"/>
              </a:rPr>
              <a:t>at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229" dirty="0">
                <a:latin typeface="Arial"/>
                <a:cs typeface="Arial"/>
              </a:rPr>
              <a:t>NATO </a:t>
            </a:r>
            <a:r>
              <a:rPr sz="1800" spc="-130" dirty="0">
                <a:latin typeface="Arial"/>
                <a:cs typeface="Arial"/>
              </a:rPr>
              <a:t>base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90" dirty="0">
                <a:latin typeface="Arial"/>
                <a:cs typeface="Arial"/>
              </a:rPr>
              <a:t>Norway. </a:t>
            </a:r>
            <a:r>
              <a:rPr sz="1800" spc="-25" dirty="0">
                <a:latin typeface="Arial"/>
                <a:cs typeface="Arial"/>
              </a:rPr>
              <a:t>After </a:t>
            </a:r>
            <a:r>
              <a:rPr sz="1800" spc="-50" dirty="0">
                <a:latin typeface="Arial"/>
                <a:cs typeface="Arial"/>
              </a:rPr>
              <a:t>immigrating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145" dirty="0">
                <a:latin typeface="Arial"/>
                <a:cs typeface="Arial"/>
              </a:rPr>
              <a:t>U.S., </a:t>
            </a:r>
            <a:r>
              <a:rPr sz="1800" spc="-105" dirty="0">
                <a:latin typeface="Arial"/>
                <a:cs typeface="Arial"/>
              </a:rPr>
              <a:t>Frode </a:t>
            </a:r>
            <a:r>
              <a:rPr sz="1800" spc="-135" dirty="0">
                <a:latin typeface="Arial"/>
                <a:cs typeface="Arial"/>
              </a:rPr>
              <a:t>has </a:t>
            </a:r>
            <a:r>
              <a:rPr sz="1800" spc="-120" dirty="0">
                <a:latin typeface="Arial"/>
                <a:cs typeface="Arial"/>
              </a:rPr>
              <a:t>seen </a:t>
            </a:r>
            <a:r>
              <a:rPr sz="1800" spc="-35" dirty="0">
                <a:latin typeface="Arial"/>
                <a:cs typeface="Arial"/>
              </a:rPr>
              <a:t>three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75" dirty="0">
                <a:latin typeface="Arial"/>
                <a:cs typeface="Arial"/>
              </a:rPr>
              <a:t>these  </a:t>
            </a:r>
            <a:r>
              <a:rPr sz="1800" spc="-90" dirty="0">
                <a:latin typeface="Arial"/>
                <a:cs typeface="Arial"/>
              </a:rPr>
              <a:t>Americans. </a:t>
            </a:r>
            <a:r>
              <a:rPr sz="1800" spc="-175" dirty="0">
                <a:latin typeface="Arial"/>
                <a:cs typeface="Arial"/>
              </a:rPr>
              <a:t>Each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75" dirty="0">
                <a:latin typeface="Arial"/>
                <a:cs typeface="Arial"/>
              </a:rPr>
              <a:t>these meetings  </a:t>
            </a:r>
            <a:r>
              <a:rPr sz="1800" spc="-65" dirty="0">
                <a:latin typeface="Arial"/>
                <a:cs typeface="Arial"/>
              </a:rPr>
              <a:t>were </a:t>
            </a:r>
            <a:r>
              <a:rPr sz="1800" spc="-40" dirty="0">
                <a:latin typeface="Arial"/>
                <a:cs typeface="Arial"/>
              </a:rPr>
              <a:t>all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chance.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600" y="3276600"/>
            <a:ext cx="1938908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1143000"/>
            <a:ext cx="1786508" cy="2314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1"/>
    </mc:Choice>
    <mc:Fallback xmlns="">
      <p:transition spd="slow" advTm="68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885" y="674370"/>
            <a:ext cx="3493515" cy="697230"/>
          </a:xfrm>
        </p:spPr>
        <p:txBody>
          <a:bodyPr/>
          <a:lstStyle/>
          <a:p>
            <a:r>
              <a:rPr lang="en-US" dirty="0" smtClean="0"/>
              <a:t>U. S. Army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2209800"/>
            <a:ext cx="1143000" cy="12785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85" y="1676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3"/>
    </mc:Choice>
    <mc:Fallback xmlns="">
      <p:transition spd="slow" advTm="61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61594"/>
            <a:ext cx="3962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75" dirty="0" smtClean="0"/>
              <a:t>Christian </a:t>
            </a:r>
            <a:r>
              <a:rPr lang="en-US" spc="-275" dirty="0" err="1" smtClean="0"/>
              <a:t>Rinna</a:t>
            </a:r>
            <a:endParaRPr spc="-275" dirty="0"/>
          </a:p>
        </p:txBody>
      </p:sp>
      <p:sp>
        <p:nvSpPr>
          <p:cNvPr id="3" name="object 3"/>
          <p:cNvSpPr txBox="1"/>
          <p:nvPr/>
        </p:nvSpPr>
        <p:spPr>
          <a:xfrm>
            <a:off x="3505200" y="1790954"/>
            <a:ext cx="50292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lang="en-US" sz="1800" spc="-105" dirty="0" smtClean="0">
                <a:latin typeface="Arial"/>
                <a:cs typeface="Arial"/>
              </a:rPr>
              <a:t>U.S.  Army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	</a:t>
            </a:r>
            <a:r>
              <a:rPr lang="en-US" sz="1800" spc="-100" dirty="0" smtClean="0">
                <a:latin typeface="Arial"/>
                <a:cs typeface="Arial"/>
              </a:rPr>
              <a:t>3 years</a:t>
            </a:r>
            <a:r>
              <a:rPr sz="1800" spc="-95" dirty="0" smtClean="0">
                <a:latin typeface="Arial"/>
                <a:cs typeface="Arial"/>
              </a:rPr>
              <a:t>  </a:t>
            </a:r>
            <a:endParaRPr lang="en-US" spc="-25" dirty="0">
              <a:latin typeface="Arial"/>
              <a:cs typeface="Arial"/>
            </a:endParaRPr>
          </a:p>
          <a:p>
            <a:pPr fontAlgn="base"/>
            <a:r>
              <a:rPr sz="1800" spc="-85" dirty="0" smtClean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</a:t>
            </a:r>
            <a:r>
              <a:rPr sz="1800" spc="-20" dirty="0" smtClean="0">
                <a:latin typeface="Arial"/>
                <a:cs typeface="Arial"/>
              </a:rPr>
              <a:t>:</a:t>
            </a:r>
            <a:r>
              <a:rPr lang="en-US" sz="1800" spc="-20" dirty="0" smtClean="0">
                <a:latin typeface="Arial"/>
                <a:cs typeface="Arial"/>
              </a:rPr>
              <a:t> </a:t>
            </a:r>
            <a:r>
              <a:rPr lang="en-US" dirty="0"/>
              <a:t>12N horizontal construction </a:t>
            </a:r>
            <a:r>
              <a:rPr lang="en-US" dirty="0" smtClean="0"/>
              <a:t>engineer,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                     62 </a:t>
            </a:r>
            <a:r>
              <a:rPr lang="en-US" dirty="0"/>
              <a:t>Engineer battalion and 4th </a:t>
            </a:r>
            <a:r>
              <a:rPr lang="en-US" dirty="0" smtClean="0"/>
              <a:t>engineer            	    battalions, Fort </a:t>
            </a:r>
            <a:r>
              <a:rPr lang="en-US" dirty="0"/>
              <a:t>Carson</a:t>
            </a:r>
          </a:p>
          <a:p>
            <a:pPr marL="12700" marR="5080">
              <a:lnSpc>
                <a:spcPct val="200000"/>
              </a:lnSpc>
              <a:tabLst>
                <a:tab pos="1841500" algn="l"/>
              </a:tabLst>
            </a:pPr>
            <a:r>
              <a:rPr sz="1800" spc="-20" dirty="0">
                <a:latin typeface="Arial"/>
                <a:cs typeface="Arial"/>
              </a:rPr>
              <a:t>	</a:t>
            </a:r>
            <a:endParaRPr lang="en-US" sz="1800" spc="-20" dirty="0" smtClean="0">
              <a:latin typeface="Arial"/>
              <a:cs typeface="Arial"/>
            </a:endParaRPr>
          </a:p>
          <a:p>
            <a:pPr marL="12700" marR="5080">
              <a:tabLst>
                <a:tab pos="1841500" algn="l"/>
              </a:tabLst>
            </a:pPr>
            <a:r>
              <a:rPr sz="1800" spc="-65" dirty="0" smtClean="0">
                <a:latin typeface="Arial"/>
                <a:cs typeface="Arial"/>
              </a:rPr>
              <a:t>Duty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Location</a:t>
            </a:r>
            <a:r>
              <a:rPr sz="1800" spc="-75" dirty="0" smtClean="0">
                <a:latin typeface="Arial"/>
                <a:cs typeface="Arial"/>
              </a:rPr>
              <a:t>:</a:t>
            </a:r>
            <a:r>
              <a:rPr lang="en-US" sz="1800" spc="-75" dirty="0" smtClean="0">
                <a:latin typeface="Arial"/>
                <a:cs typeface="Arial"/>
              </a:rPr>
              <a:t> Fort Carson, Colorado; Fort Jackson</a:t>
            </a:r>
            <a:endParaRPr lang="en-US" dirty="0"/>
          </a:p>
          <a:p>
            <a:pPr marL="12700" marR="5080">
              <a:tabLst>
                <a:tab pos="1841500" algn="l"/>
              </a:tabLst>
            </a:pPr>
            <a:r>
              <a:rPr lang="en-US" dirty="0" smtClean="0"/>
              <a:t>                          South Carolina; </a:t>
            </a:r>
            <a:r>
              <a:rPr lang="en-US" dirty="0"/>
              <a:t>Fort Leonard </a:t>
            </a:r>
            <a:r>
              <a:rPr lang="en-US" dirty="0" smtClean="0"/>
              <a:t>Wood</a:t>
            </a:r>
          </a:p>
          <a:p>
            <a:pPr marL="12700" marR="5080">
              <a:tabLst>
                <a:tab pos="1841500" algn="l"/>
              </a:tabLst>
            </a:pPr>
            <a:r>
              <a:rPr lang="en-US" dirty="0" smtClean="0"/>
              <a:t>                          Missouri</a:t>
            </a:r>
            <a:r>
              <a:rPr lang="en-US" dirty="0"/>
              <a:t>, Fort Lewis </a:t>
            </a:r>
            <a:r>
              <a:rPr lang="en-US" dirty="0" smtClean="0"/>
              <a:t>McCord, </a:t>
            </a:r>
          </a:p>
          <a:p>
            <a:pPr marL="12700" marR="5080">
              <a:tabLst>
                <a:tab pos="1841500" algn="l"/>
              </a:tabLst>
            </a:pPr>
            <a:r>
              <a:rPr lang="en-US" dirty="0" smtClean="0"/>
              <a:t>                          Washington </a:t>
            </a:r>
            <a:r>
              <a:rPr lang="en-US" dirty="0"/>
              <a:t>State, Fort Bliss Texas </a:t>
            </a:r>
            <a:r>
              <a:rPr lang="en-US" dirty="0" smtClean="0"/>
              <a:t>&amp;</a:t>
            </a:r>
          </a:p>
          <a:p>
            <a:pPr marL="12700" marR="5080">
              <a:tabLst>
                <a:tab pos="1841500" algn="l"/>
              </a:tabLst>
            </a:pPr>
            <a:r>
              <a:rPr lang="en-US" dirty="0" smtClean="0"/>
              <a:t>                          West </a:t>
            </a:r>
            <a:r>
              <a:rPr lang="en-US" dirty="0"/>
              <a:t>Africa.</a:t>
            </a:r>
            <a:endParaRPr lang="en-US" dirty="0" smtClean="0"/>
          </a:p>
          <a:p>
            <a:pPr marL="12700" marR="5080">
              <a:tabLst>
                <a:tab pos="1841500" algn="l"/>
              </a:tabLst>
            </a:pPr>
            <a:endParaRPr lang="en-US" sz="1800" spc="-75" dirty="0" smtClean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0955"/>
            <a:ext cx="2819400" cy="4152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8"/>
    </mc:Choice>
    <mc:Fallback xmlns="">
      <p:transition spd="slow" advTm="68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373" y="461594"/>
            <a:ext cx="39414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95" dirty="0" smtClean="0"/>
              <a:t>Roger Fraser</a:t>
            </a:r>
            <a:endParaRPr spc="-195" dirty="0"/>
          </a:p>
        </p:txBody>
      </p:sp>
      <p:sp>
        <p:nvSpPr>
          <p:cNvPr id="3" name="object 3"/>
          <p:cNvSpPr txBox="1"/>
          <p:nvPr/>
        </p:nvSpPr>
        <p:spPr>
          <a:xfrm>
            <a:off x="3203575" y="1389635"/>
            <a:ext cx="1978025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575" y="303593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3035934"/>
            <a:ext cx="35051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ase"/>
            <a:r>
              <a:rPr lang="en-US" dirty="0"/>
              <a:t>HQ. CO., IIV Corps HQ, Kelly Barracks, Stuttgart-</a:t>
            </a:r>
            <a:r>
              <a:rPr lang="en-US" dirty="0" err="1"/>
              <a:t>Pleiningen</a:t>
            </a:r>
            <a:r>
              <a:rPr lang="en-US" dirty="0"/>
              <a:t>, Germany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3575" y="3859148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1600" y="3859148"/>
            <a:ext cx="3061970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dirty="0" smtClean="0"/>
              <a:t>Roger’s </a:t>
            </a:r>
            <a:r>
              <a:rPr lang="en-US" dirty="0"/>
              <a:t>son was born 2 weeks prior to </a:t>
            </a:r>
            <a:r>
              <a:rPr lang="en-US" dirty="0" smtClean="0"/>
              <a:t>his </a:t>
            </a:r>
            <a:r>
              <a:rPr lang="en-US" dirty="0"/>
              <a:t>departure for </a:t>
            </a:r>
            <a:r>
              <a:rPr lang="en-US" dirty="0" smtClean="0"/>
              <a:t>Germany.</a:t>
            </a:r>
            <a:r>
              <a:rPr lang="en-US" dirty="0"/>
              <a:t> With leave time and monthly 3-day passes </a:t>
            </a:r>
            <a:r>
              <a:rPr lang="en-US" dirty="0" smtClean="0"/>
              <a:t>the family </a:t>
            </a:r>
            <a:r>
              <a:rPr lang="en-US" dirty="0"/>
              <a:t>saw much of Europe toting </a:t>
            </a:r>
            <a:r>
              <a:rPr lang="en-US" dirty="0" smtClean="0"/>
              <a:t>young Ron </a:t>
            </a:r>
            <a:r>
              <a:rPr lang="en-US" dirty="0"/>
              <a:t>around in the backseat of a VW Type 3 hatchback.</a:t>
            </a:r>
          </a:p>
          <a:p>
            <a:pPr marL="12700" marR="5080">
              <a:spcBef>
                <a:spcPts val="100"/>
              </a:spcBef>
            </a:pPr>
            <a:endParaRPr lang="en-US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" y="1523999"/>
            <a:ext cx="2580237" cy="3339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Army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2514600"/>
            <a:ext cx="258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/>
              <a:t>Ft. Knox, Ky. and Stuttgart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20574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1969-1970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5"/>
    </mc:Choice>
    <mc:Fallback xmlns="">
      <p:transition spd="slow" advTm="728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017" y="604826"/>
            <a:ext cx="313258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20" dirty="0" smtClean="0"/>
              <a:t>Joe </a:t>
            </a:r>
            <a:r>
              <a:rPr lang="en-US" spc="-220" dirty="0" err="1" smtClean="0"/>
              <a:t>Diederich</a:t>
            </a:r>
            <a:endParaRPr spc="-325" dirty="0"/>
          </a:p>
        </p:txBody>
      </p:sp>
      <p:sp>
        <p:nvSpPr>
          <p:cNvPr id="3" name="object 3"/>
          <p:cNvSpPr txBox="1"/>
          <p:nvPr/>
        </p:nvSpPr>
        <p:spPr>
          <a:xfrm>
            <a:off x="3869690" y="16944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3505" y="22434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6360" y="2900680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505" y="3810000"/>
            <a:ext cx="164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you know: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Army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24345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1969 to 1978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3087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 Evacuation Hospital in Long </a:t>
            </a:r>
            <a:r>
              <a:rPr lang="en-US" dirty="0" err="1"/>
              <a:t>Binh</a:t>
            </a:r>
            <a:r>
              <a:rPr lang="en-US" dirty="0"/>
              <a:t>, Vietnam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3733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 Evac. Hosp. was a MASH hospital, much like the movie.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10634"/>
            <a:ext cx="3303905" cy="3944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2" y="761999"/>
            <a:ext cx="3274178" cy="2894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"/>
    </mc:Choice>
    <mc:Fallback xmlns="">
      <p:transition spd="slow" advTm="66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838" y="461594"/>
            <a:ext cx="2594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John</a:t>
            </a:r>
            <a:r>
              <a:rPr spc="-295" dirty="0"/>
              <a:t> </a:t>
            </a:r>
            <a:r>
              <a:rPr spc="-80" dirty="0"/>
              <a:t>White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7975" y="15420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7028" y="1542034"/>
            <a:ext cx="13681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>
                <a:latin typeface="Arial"/>
                <a:cs typeface="Arial"/>
              </a:rPr>
              <a:t>U.S</a:t>
            </a:r>
            <a:r>
              <a:rPr sz="1800" spc="-165" smtClean="0">
                <a:latin typeface="Arial"/>
                <a:cs typeface="Arial"/>
              </a:rPr>
              <a:t>.</a:t>
            </a:r>
            <a:r>
              <a:rPr lang="en-US" sz="1800" spc="-165" smtClean="0">
                <a:latin typeface="Arial"/>
                <a:cs typeface="Arial"/>
              </a:rPr>
              <a:t> </a:t>
            </a:r>
            <a:r>
              <a:rPr sz="1800" spc="-180" smtClean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7975" y="2090750"/>
            <a:ext cx="1573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028" y="2090750"/>
            <a:ext cx="1172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1970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1972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7975" y="26396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7028" y="2639695"/>
            <a:ext cx="2434972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Tank </a:t>
            </a:r>
            <a:r>
              <a:rPr lang="en-US" sz="1800" spc="-165" dirty="0" smtClean="0">
                <a:latin typeface="Arial"/>
                <a:cs typeface="Arial"/>
              </a:rPr>
              <a:t> </a:t>
            </a:r>
            <a:r>
              <a:rPr sz="1800" spc="-45" dirty="0" smtClean="0">
                <a:latin typeface="Arial"/>
                <a:cs typeface="Arial"/>
              </a:rPr>
              <a:t>Automotive  </a:t>
            </a:r>
            <a:r>
              <a:rPr sz="1800" spc="-110" dirty="0">
                <a:latin typeface="Arial"/>
                <a:cs typeface="Arial"/>
              </a:rPr>
              <a:t>Command, </a:t>
            </a:r>
            <a:r>
              <a:rPr sz="1800" spc="-75" dirty="0">
                <a:latin typeface="Arial"/>
                <a:cs typeface="Arial"/>
              </a:rPr>
              <a:t>Warren  </a:t>
            </a:r>
            <a:r>
              <a:rPr sz="1800" spc="-70" dirty="0">
                <a:latin typeface="Arial"/>
                <a:cs typeface="Arial"/>
              </a:rPr>
              <a:t>Michigan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7975" y="373722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7028" y="3737229"/>
            <a:ext cx="25431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John </a:t>
            </a:r>
            <a:r>
              <a:rPr sz="1800" spc="-40" dirty="0">
                <a:latin typeface="Arial"/>
                <a:cs typeface="Arial"/>
              </a:rPr>
              <a:t>White </a:t>
            </a:r>
            <a:r>
              <a:rPr sz="1800" spc="-130" dirty="0">
                <a:latin typeface="Arial"/>
                <a:cs typeface="Arial"/>
              </a:rPr>
              <a:t>was </a:t>
            </a:r>
            <a:r>
              <a:rPr sz="1800" spc="-65" dirty="0">
                <a:latin typeface="Arial"/>
                <a:cs typeface="Arial"/>
              </a:rPr>
              <a:t>involved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80" dirty="0">
                <a:latin typeface="Arial"/>
                <a:cs typeface="Arial"/>
              </a:rPr>
              <a:t>“Defense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60" dirty="0">
                <a:latin typeface="Arial"/>
                <a:cs typeface="Arial"/>
              </a:rPr>
              <a:t>Van </a:t>
            </a:r>
            <a:r>
              <a:rPr sz="1800" spc="-140" dirty="0">
                <a:latin typeface="Arial"/>
                <a:cs typeface="Arial"/>
              </a:rPr>
              <a:t>Dyke  </a:t>
            </a:r>
            <a:r>
              <a:rPr sz="1800" spc="-65" dirty="0">
                <a:latin typeface="Arial"/>
                <a:cs typeface="Arial"/>
              </a:rPr>
              <a:t>Ave” </a:t>
            </a:r>
            <a:r>
              <a:rPr sz="1800" spc="-90" dirty="0">
                <a:latin typeface="Arial"/>
                <a:cs typeface="Arial"/>
              </a:rPr>
              <a:t>against </a:t>
            </a:r>
            <a:r>
              <a:rPr sz="1800" spc="-40" dirty="0">
                <a:latin typeface="Arial"/>
                <a:cs typeface="Arial"/>
              </a:rPr>
              <a:t>anti-war  </a:t>
            </a:r>
            <a:r>
              <a:rPr sz="1800" spc="-55" dirty="0">
                <a:latin typeface="Arial"/>
                <a:cs typeface="Arial"/>
              </a:rPr>
              <a:t>protestors </a:t>
            </a:r>
            <a:r>
              <a:rPr sz="1800" spc="-45" dirty="0">
                <a:latin typeface="Arial"/>
                <a:cs typeface="Arial"/>
              </a:rPr>
              <a:t>who </a:t>
            </a:r>
            <a:r>
              <a:rPr sz="1800" spc="-60" dirty="0">
                <a:latin typeface="Arial"/>
                <a:cs typeface="Arial"/>
              </a:rPr>
              <a:t>were  </a:t>
            </a:r>
            <a:r>
              <a:rPr sz="1800" spc="-45" dirty="0">
                <a:latin typeface="Arial"/>
                <a:cs typeface="Arial"/>
              </a:rPr>
              <a:t>determined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40" dirty="0">
                <a:latin typeface="Arial"/>
                <a:cs typeface="Arial"/>
              </a:rPr>
              <a:t>disrupt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tank  </a:t>
            </a:r>
            <a:r>
              <a:rPr sz="1800" spc="-45" dirty="0">
                <a:latin typeface="Arial"/>
                <a:cs typeface="Arial"/>
              </a:rPr>
              <a:t>production.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414" y="1589595"/>
            <a:ext cx="3352800" cy="269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"/>
    </mc:Choice>
    <mc:Fallback xmlns="">
      <p:transition spd="slow" advTm="67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6589" y="461594"/>
            <a:ext cx="2750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David</a:t>
            </a:r>
            <a:r>
              <a:rPr spc="-300" dirty="0"/>
              <a:t> </a:t>
            </a:r>
            <a:r>
              <a:rPr spc="-275" dirty="0"/>
              <a:t>Keren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75" y="19230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7428" y="1923034"/>
            <a:ext cx="13681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>
                <a:latin typeface="Arial"/>
                <a:cs typeface="Arial"/>
              </a:rPr>
              <a:t>.</a:t>
            </a:r>
            <a:r>
              <a:rPr sz="1800" spc="-180">
                <a:latin typeface="Arial"/>
                <a:cs typeface="Arial"/>
              </a:rPr>
              <a:t> </a:t>
            </a:r>
            <a:r>
              <a:rPr lang="en-US" sz="1800" spc="-180" smtClean="0">
                <a:latin typeface="Arial"/>
                <a:cs typeface="Arial"/>
              </a:rPr>
              <a:t> </a:t>
            </a:r>
            <a:r>
              <a:rPr sz="1800" spc="-80" dirty="0" smtClean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375" y="24720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7428" y="24720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1976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1978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8375" y="30206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28" y="3020695"/>
            <a:ext cx="2864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Walter </a:t>
            </a:r>
            <a:r>
              <a:rPr sz="1800" spc="-160" dirty="0">
                <a:latin typeface="Arial"/>
                <a:cs typeface="Arial"/>
              </a:rPr>
              <a:t>Reed </a:t>
            </a:r>
            <a:r>
              <a:rPr sz="1800" spc="-80" dirty="0">
                <a:latin typeface="Arial"/>
                <a:cs typeface="Arial"/>
              </a:rPr>
              <a:t>Army </a:t>
            </a:r>
            <a:r>
              <a:rPr sz="1800" spc="-25" dirty="0">
                <a:latin typeface="Arial"/>
                <a:cs typeface="Arial"/>
              </a:rPr>
              <a:t>Institute </a:t>
            </a:r>
            <a:r>
              <a:rPr sz="1800" spc="-10" dirty="0">
                <a:latin typeface="Arial"/>
                <a:cs typeface="Arial"/>
              </a:rPr>
              <a:t>for  </a:t>
            </a:r>
            <a:r>
              <a:rPr sz="1800" spc="-140" dirty="0"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1371600"/>
            <a:ext cx="2202562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"/>
    </mc:Choice>
    <mc:Fallback xmlns="">
      <p:transition spd="slow" advTm="62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3542" y="461594"/>
            <a:ext cx="27578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70" dirty="0"/>
              <a:t>Russ</a:t>
            </a:r>
            <a:r>
              <a:rPr spc="-295" dirty="0"/>
              <a:t> </a:t>
            </a:r>
            <a:r>
              <a:rPr spc="-229" dirty="0"/>
              <a:t>Reister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3175" y="1465834"/>
            <a:ext cx="4634230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 dirty="0" smtClean="0">
                <a:latin typeface="Arial"/>
                <a:cs typeface="Arial"/>
              </a:rPr>
              <a:t>.</a:t>
            </a:r>
            <a:r>
              <a:rPr lang="en-US" sz="1800" spc="-165" dirty="0" smtClean="0">
                <a:latin typeface="Arial"/>
                <a:cs typeface="Arial"/>
              </a:rPr>
              <a:t> 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	</a:t>
            </a:r>
            <a:r>
              <a:rPr sz="1800" spc="-95" dirty="0">
                <a:latin typeface="Arial"/>
                <a:cs typeface="Arial"/>
              </a:rPr>
              <a:t>1954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1956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r>
              <a:rPr sz="1800" spc="-100" dirty="0">
                <a:latin typeface="Arial"/>
                <a:cs typeface="Arial"/>
              </a:rPr>
              <a:t>Nike </a:t>
            </a:r>
            <a:r>
              <a:rPr sz="1800" spc="-65" dirty="0">
                <a:latin typeface="Arial"/>
                <a:cs typeface="Arial"/>
              </a:rPr>
              <a:t>Missile </a:t>
            </a:r>
            <a:r>
              <a:rPr sz="1800" spc="-95" dirty="0">
                <a:latin typeface="Arial"/>
                <a:cs typeface="Arial"/>
              </a:rPr>
              <a:t>Training </a:t>
            </a:r>
            <a:r>
              <a:rPr sz="1800" spc="-55" dirty="0">
                <a:latin typeface="Arial"/>
                <a:cs typeface="Arial"/>
              </a:rPr>
              <a:t>Battalion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066800"/>
            <a:ext cx="1752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3276600"/>
            <a:ext cx="29718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4"/>
    </mc:Choice>
    <mc:Fallback xmlns="">
      <p:transition spd="slow" advTm="633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310" y="461594"/>
            <a:ext cx="2658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Don</a:t>
            </a:r>
            <a:r>
              <a:rPr spc="-295" dirty="0"/>
              <a:t> </a:t>
            </a:r>
            <a:r>
              <a:rPr spc="-225" dirty="0"/>
              <a:t>Devine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3174" y="1846834"/>
            <a:ext cx="4492625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5" dirty="0">
                <a:latin typeface="Arial"/>
                <a:cs typeface="Arial"/>
              </a:rPr>
              <a:t>Service: </a:t>
            </a:r>
            <a:r>
              <a:rPr lang="en-US" sz="1800" spc="-105" dirty="0" smtClean="0">
                <a:latin typeface="Arial"/>
                <a:cs typeface="Arial"/>
              </a:rPr>
              <a:t>  </a:t>
            </a:r>
            <a:r>
              <a:rPr sz="1800" spc="-80" dirty="0" smtClean="0">
                <a:latin typeface="Arial"/>
                <a:cs typeface="Arial"/>
              </a:rPr>
              <a:t>Army </a:t>
            </a:r>
            <a:r>
              <a:rPr sz="1800" spc="-55" dirty="0">
                <a:latin typeface="Arial"/>
                <a:cs typeface="Arial"/>
              </a:rPr>
              <a:t>National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Guard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5" dirty="0">
                <a:latin typeface="Arial"/>
                <a:cs typeface="Arial"/>
              </a:rPr>
              <a:t>Service: </a:t>
            </a:r>
            <a:r>
              <a:rPr lang="en-US" sz="1800" spc="-105" dirty="0" smtClean="0">
                <a:latin typeface="Arial"/>
                <a:cs typeface="Arial"/>
              </a:rPr>
              <a:t>    </a:t>
            </a:r>
            <a:r>
              <a:rPr sz="1800" spc="-90" dirty="0" smtClean="0">
                <a:latin typeface="Arial"/>
                <a:cs typeface="Arial"/>
              </a:rPr>
              <a:t>1957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1965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Unit </a:t>
            </a:r>
            <a:r>
              <a:rPr sz="1800" spc="-20" dirty="0">
                <a:latin typeface="Arial"/>
                <a:cs typeface="Arial"/>
              </a:rPr>
              <a:t>Affiliation: </a:t>
            </a:r>
            <a:r>
              <a:rPr lang="en-US" sz="1800" spc="-20" dirty="0" smtClean="0">
                <a:latin typeface="Arial"/>
                <a:cs typeface="Arial"/>
              </a:rPr>
              <a:t>      </a:t>
            </a:r>
            <a:r>
              <a:rPr sz="1800" spc="-35" dirty="0" smtClean="0">
                <a:latin typeface="Arial"/>
                <a:cs typeface="Arial"/>
              </a:rPr>
              <a:t>28</a:t>
            </a:r>
            <a:r>
              <a:rPr sz="1800" spc="-52" baseline="25462" dirty="0" smtClean="0">
                <a:latin typeface="Arial"/>
                <a:cs typeface="Arial"/>
              </a:rPr>
              <a:t>th </a:t>
            </a:r>
            <a:r>
              <a:rPr sz="1800" spc="-75" dirty="0">
                <a:latin typeface="Arial"/>
                <a:cs typeface="Arial"/>
              </a:rPr>
              <a:t>Division </a:t>
            </a:r>
            <a:r>
              <a:rPr sz="1800" spc="-50" dirty="0">
                <a:latin typeface="Arial"/>
                <a:cs typeface="Arial"/>
              </a:rPr>
              <a:t>111</a:t>
            </a:r>
            <a:r>
              <a:rPr sz="1800" spc="-75" baseline="25462" dirty="0">
                <a:latin typeface="Arial"/>
                <a:cs typeface="Arial"/>
              </a:rPr>
              <a:t>th</a:t>
            </a:r>
            <a:r>
              <a:rPr sz="1800" spc="30" baseline="25462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Infantry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Duty </a:t>
            </a:r>
            <a:r>
              <a:rPr sz="1800" spc="-75" dirty="0">
                <a:latin typeface="Arial"/>
                <a:cs typeface="Arial"/>
              </a:rPr>
              <a:t>Location</a:t>
            </a:r>
            <a:r>
              <a:rPr sz="1800" spc="-75" dirty="0" smtClean="0">
                <a:latin typeface="Arial"/>
                <a:cs typeface="Arial"/>
              </a:rPr>
              <a:t>:</a:t>
            </a:r>
            <a:r>
              <a:rPr lang="en-US" sz="1800" spc="-75" dirty="0" smtClean="0">
                <a:latin typeface="Arial"/>
                <a:cs typeface="Arial"/>
              </a:rPr>
              <a:t>    </a:t>
            </a:r>
            <a:r>
              <a:rPr sz="1800" spc="-75" dirty="0" smtClean="0">
                <a:latin typeface="Arial"/>
                <a:cs typeface="Arial"/>
              </a:rPr>
              <a:t> </a:t>
            </a:r>
            <a:r>
              <a:rPr lang="en-US" sz="1800" spc="-75" dirty="0" smtClean="0">
                <a:latin typeface="Arial"/>
                <a:cs typeface="Arial"/>
              </a:rPr>
              <a:t>    </a:t>
            </a:r>
            <a:r>
              <a:rPr sz="1800" spc="-285" dirty="0" smtClean="0">
                <a:latin typeface="Arial"/>
                <a:cs typeface="Arial"/>
              </a:rPr>
              <a:t>PA</a:t>
            </a:r>
            <a:r>
              <a:rPr lang="en-US" sz="1800" spc="-285" dirty="0" smtClean="0">
                <a:latin typeface="Arial"/>
                <a:cs typeface="Arial"/>
              </a:rPr>
              <a:t> </a:t>
            </a:r>
            <a:r>
              <a:rPr sz="1800" spc="-285" dirty="0" smtClean="0">
                <a:latin typeface="Arial"/>
                <a:cs typeface="Arial"/>
              </a:rPr>
              <a:t> </a:t>
            </a:r>
            <a:r>
              <a:rPr lang="en-US" sz="1800" spc="-285" dirty="0" smtClean="0">
                <a:latin typeface="Arial"/>
                <a:cs typeface="Arial"/>
              </a:rPr>
              <a:t>  </a:t>
            </a:r>
            <a:r>
              <a:rPr sz="1800" spc="-55" dirty="0" smtClean="0">
                <a:latin typeface="Arial"/>
                <a:cs typeface="Arial"/>
              </a:rPr>
              <a:t>National</a:t>
            </a:r>
            <a:r>
              <a:rPr sz="1800" spc="-140" dirty="0" smtClean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Guard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524000"/>
            <a:ext cx="2057400" cy="2499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"/>
    </mc:Choice>
    <mc:Fallback xmlns="">
      <p:transition spd="slow" advTm="547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638" y="461594"/>
            <a:ext cx="434416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0"/>
              <a:t>Burton</a:t>
            </a:r>
            <a:r>
              <a:rPr spc="-290"/>
              <a:t> </a:t>
            </a:r>
            <a:r>
              <a:rPr lang="en-US" spc="-290" smtClean="0"/>
              <a:t>”Burt” </a:t>
            </a:r>
            <a:r>
              <a:rPr spc="-430" smtClean="0"/>
              <a:t>Voss</a:t>
            </a:r>
            <a:endParaRPr spc="-430" dirty="0"/>
          </a:p>
        </p:txBody>
      </p:sp>
      <p:sp>
        <p:nvSpPr>
          <p:cNvPr id="3" name="object 3"/>
          <p:cNvSpPr txBox="1"/>
          <p:nvPr/>
        </p:nvSpPr>
        <p:spPr>
          <a:xfrm>
            <a:off x="3813175" y="1313434"/>
            <a:ext cx="33381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 dirty="0" smtClean="0">
                <a:latin typeface="Arial"/>
                <a:cs typeface="Arial"/>
              </a:rPr>
              <a:t>.</a:t>
            </a:r>
            <a:r>
              <a:rPr lang="en-US" sz="1800" spc="-165" dirty="0" smtClean="0">
                <a:latin typeface="Arial"/>
                <a:cs typeface="Arial"/>
              </a:rPr>
              <a:t> 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1953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95" dirty="0">
                <a:latin typeface="Arial"/>
                <a:cs typeface="Arial"/>
              </a:rPr>
              <a:t>1955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  <a:tabLst>
                <a:tab pos="1841500" algn="l"/>
                <a:tab pos="1892935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	</a:t>
            </a:r>
            <a:r>
              <a:rPr sz="1800" spc="-110" dirty="0">
                <a:latin typeface="Arial"/>
                <a:cs typeface="Arial"/>
              </a:rPr>
              <a:t>Chemical </a:t>
            </a:r>
            <a:r>
              <a:rPr sz="1800" spc="-130" dirty="0">
                <a:latin typeface="Arial"/>
                <a:cs typeface="Arial"/>
              </a:rPr>
              <a:t>Corps  </a:t>
            </a: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Location:	</a:t>
            </a:r>
            <a:r>
              <a:rPr sz="1800" spc="-105" dirty="0">
                <a:latin typeface="Arial"/>
                <a:cs typeface="Arial"/>
              </a:rPr>
              <a:t>Edgewood,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3175" y="3508324"/>
            <a:ext cx="1465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0" dirty="0">
                <a:latin typeface="Arial"/>
                <a:cs typeface="Arial"/>
              </a:rPr>
              <a:t>You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2228" y="3508324"/>
            <a:ext cx="2686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Burton </a:t>
            </a:r>
            <a:r>
              <a:rPr sz="1800" spc="-180" dirty="0">
                <a:latin typeface="Arial"/>
                <a:cs typeface="Arial"/>
              </a:rPr>
              <a:t>Voss </a:t>
            </a:r>
            <a:r>
              <a:rPr sz="1800" spc="-45" dirty="0">
                <a:latin typeface="Arial"/>
                <a:cs typeface="Arial"/>
              </a:rPr>
              <a:t>performed  </a:t>
            </a:r>
            <a:r>
              <a:rPr sz="1800" spc="-95" dirty="0">
                <a:latin typeface="Arial"/>
                <a:cs typeface="Arial"/>
              </a:rPr>
              <a:t>research </a:t>
            </a:r>
            <a:r>
              <a:rPr sz="1800" spc="-65" dirty="0">
                <a:latin typeface="Arial"/>
                <a:cs typeface="Arial"/>
              </a:rPr>
              <a:t>experiments </a:t>
            </a:r>
            <a:r>
              <a:rPr sz="1800" spc="-60" dirty="0">
                <a:latin typeface="Arial"/>
                <a:cs typeface="Arial"/>
              </a:rPr>
              <a:t>on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75" dirty="0">
                <a:latin typeface="Arial"/>
                <a:cs typeface="Arial"/>
              </a:rPr>
              <a:t>recovery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95" dirty="0">
                <a:latin typeface="Arial"/>
                <a:cs typeface="Arial"/>
              </a:rPr>
              <a:t>exposure </a:t>
            </a:r>
            <a:r>
              <a:rPr sz="1800" spc="15" dirty="0">
                <a:latin typeface="Arial"/>
                <a:cs typeface="Arial"/>
              </a:rPr>
              <a:t>to  </a:t>
            </a:r>
            <a:r>
              <a:rPr sz="1800" spc="-70" dirty="0">
                <a:latin typeface="Arial"/>
                <a:cs typeface="Arial"/>
              </a:rPr>
              <a:t>nerve </a:t>
            </a:r>
            <a:r>
              <a:rPr sz="1800" spc="-175" dirty="0">
                <a:latin typeface="Arial"/>
                <a:cs typeface="Arial"/>
              </a:rPr>
              <a:t>gas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compounds.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990600"/>
            <a:ext cx="1676400" cy="2063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3124200"/>
            <a:ext cx="21336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9"/>
    </mc:Choice>
    <mc:Fallback xmlns="">
      <p:transition spd="slow" advTm="62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Air Force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6"/>
    </mc:Choice>
    <mc:Fallback xmlns="">
      <p:transition spd="slow" advTm="389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7905" y="461594"/>
            <a:ext cx="3029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Roland</a:t>
            </a:r>
            <a:r>
              <a:rPr spc="-280" dirty="0"/>
              <a:t> </a:t>
            </a:r>
            <a:r>
              <a:rPr spc="-350" dirty="0"/>
              <a:t>Leeds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1175" y="1389634"/>
            <a:ext cx="30010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lang="en-US" sz="1800" spc="-114" dirty="0" smtClean="0">
                <a:latin typeface="Arial"/>
                <a:cs typeface="Arial"/>
              </a:rPr>
              <a:t> </a:t>
            </a:r>
            <a:r>
              <a:rPr sz="1800" spc="-80" dirty="0" smtClean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1850" dirty="0" smtClean="0">
                <a:latin typeface="Times New Roman"/>
                <a:cs typeface="Times New Roman"/>
              </a:rPr>
              <a:t> </a:t>
            </a: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1966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1969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5" y="24872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228" y="2487295"/>
            <a:ext cx="2593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7</a:t>
            </a:r>
            <a:r>
              <a:rPr sz="1800" spc="-30" baseline="25462" dirty="0">
                <a:latin typeface="Arial"/>
                <a:cs typeface="Arial"/>
              </a:rPr>
              <a:t>th </a:t>
            </a:r>
            <a:r>
              <a:rPr sz="1800" spc="-95" dirty="0">
                <a:latin typeface="Arial"/>
                <a:cs typeface="Arial"/>
              </a:rPr>
              <a:t>Squadron, </a:t>
            </a:r>
            <a:r>
              <a:rPr sz="1800" spc="-55" dirty="0">
                <a:latin typeface="Arial"/>
                <a:cs typeface="Arial"/>
              </a:rPr>
              <a:t>1</a:t>
            </a:r>
            <a:r>
              <a:rPr sz="1800" spc="-82" baseline="25462" dirty="0">
                <a:latin typeface="Arial"/>
                <a:cs typeface="Arial"/>
              </a:rPr>
              <a:t>st </a:t>
            </a:r>
            <a:r>
              <a:rPr sz="1800" spc="-40" dirty="0">
                <a:latin typeface="Arial"/>
                <a:cs typeface="Arial"/>
              </a:rPr>
              <a:t>Air </a:t>
            </a:r>
            <a:r>
              <a:rPr sz="1800" spc="-114" dirty="0">
                <a:latin typeface="Arial"/>
                <a:cs typeface="Arial"/>
              </a:rPr>
              <a:t>Cavalry  </a:t>
            </a:r>
            <a:r>
              <a:rPr sz="1800" spc="-45" dirty="0">
                <a:latin typeface="Arial"/>
                <a:cs typeface="Arial"/>
              </a:rPr>
              <a:t>3</a:t>
            </a:r>
            <a:r>
              <a:rPr sz="1800" spc="-67" baseline="25462" dirty="0">
                <a:latin typeface="Arial"/>
                <a:cs typeface="Arial"/>
              </a:rPr>
              <a:t>rd </a:t>
            </a:r>
            <a:r>
              <a:rPr sz="1800" spc="-95" dirty="0">
                <a:latin typeface="Arial"/>
                <a:cs typeface="Arial"/>
              </a:rPr>
              <a:t>Squadron, </a:t>
            </a:r>
            <a:r>
              <a:rPr sz="1800" spc="-35" dirty="0">
                <a:latin typeface="Arial"/>
                <a:cs typeface="Arial"/>
              </a:rPr>
              <a:t>17</a:t>
            </a:r>
            <a:r>
              <a:rPr sz="1800" spc="-52" baseline="25462" dirty="0">
                <a:latin typeface="Arial"/>
                <a:cs typeface="Arial"/>
              </a:rPr>
              <a:t>th </a:t>
            </a:r>
            <a:r>
              <a:rPr sz="1800" spc="-40" dirty="0">
                <a:latin typeface="Arial"/>
                <a:cs typeface="Arial"/>
              </a:rPr>
              <a:t>Air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Cav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175" y="331025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0228" y="3310254"/>
            <a:ext cx="2632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Dian, </a:t>
            </a:r>
            <a:r>
              <a:rPr sz="1800" spc="-210" dirty="0">
                <a:latin typeface="Arial"/>
                <a:cs typeface="Arial"/>
              </a:rPr>
              <a:t>Tay </a:t>
            </a:r>
            <a:r>
              <a:rPr sz="1800" spc="-60" dirty="0">
                <a:latin typeface="Arial"/>
                <a:cs typeface="Arial"/>
              </a:rPr>
              <a:t>Ninh, </a:t>
            </a:r>
            <a:r>
              <a:rPr sz="1800" spc="-155" dirty="0">
                <a:latin typeface="Arial"/>
                <a:cs typeface="Arial"/>
              </a:rPr>
              <a:t>Chu </a:t>
            </a:r>
            <a:r>
              <a:rPr sz="1800" spc="-114" dirty="0">
                <a:latin typeface="Arial"/>
                <a:cs typeface="Arial"/>
              </a:rPr>
              <a:t>Chi,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Saigon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Vietnam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1175" y="413346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0228" y="4133469"/>
            <a:ext cx="37033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Roland </a:t>
            </a:r>
            <a:r>
              <a:rPr sz="1800" spc="-80" dirty="0">
                <a:latin typeface="Arial"/>
                <a:cs typeface="Arial"/>
              </a:rPr>
              <a:t>received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14" dirty="0">
                <a:latin typeface="Arial"/>
                <a:cs typeface="Arial"/>
              </a:rPr>
              <a:t>Bronze </a:t>
            </a:r>
            <a:r>
              <a:rPr sz="1800" spc="-105" dirty="0">
                <a:latin typeface="Arial"/>
                <a:cs typeface="Arial"/>
              </a:rPr>
              <a:t>Star </a:t>
            </a:r>
            <a:r>
              <a:rPr sz="1800" spc="-85" dirty="0">
                <a:latin typeface="Arial"/>
                <a:cs typeface="Arial"/>
              </a:rPr>
              <a:t>and 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Air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Medal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Valor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his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service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65" dirty="0">
                <a:latin typeface="Arial"/>
                <a:cs typeface="Arial"/>
              </a:rPr>
              <a:t>Vietnam. </a:t>
            </a:r>
            <a:r>
              <a:rPr sz="1800" spc="-114" dirty="0">
                <a:latin typeface="Arial"/>
                <a:cs typeface="Arial"/>
              </a:rPr>
              <a:t>Roland </a:t>
            </a:r>
            <a:r>
              <a:rPr sz="1800" spc="-130" dirty="0">
                <a:latin typeface="Arial"/>
                <a:cs typeface="Arial"/>
              </a:rPr>
              <a:t>was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14" dirty="0">
                <a:latin typeface="Arial"/>
                <a:cs typeface="Arial"/>
              </a:rPr>
              <a:t>Scout  </a:t>
            </a:r>
            <a:r>
              <a:rPr sz="1800" spc="-60" dirty="0">
                <a:latin typeface="Arial"/>
                <a:cs typeface="Arial"/>
              </a:rPr>
              <a:t>Helicopter </a:t>
            </a:r>
            <a:r>
              <a:rPr sz="1800" spc="-5" dirty="0">
                <a:latin typeface="Arial"/>
                <a:cs typeface="Arial"/>
              </a:rPr>
              <a:t>pilot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spc="-30" dirty="0">
                <a:latin typeface="Arial"/>
                <a:cs typeface="Arial"/>
              </a:rPr>
              <a:t>well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35" dirty="0">
                <a:latin typeface="Arial"/>
                <a:cs typeface="Arial"/>
              </a:rPr>
              <a:t>Adjutant  </a:t>
            </a:r>
            <a:r>
              <a:rPr sz="1800" spc="-95" dirty="0">
                <a:latin typeface="Arial"/>
                <a:cs typeface="Arial"/>
              </a:rPr>
              <a:t>Chief </a:t>
            </a:r>
            <a:r>
              <a:rPr sz="1800" spc="-65" dirty="0">
                <a:latin typeface="Arial"/>
                <a:cs typeface="Arial"/>
              </a:rPr>
              <a:t>Admin </a:t>
            </a:r>
            <a:r>
              <a:rPr sz="1800" spc="-50" dirty="0">
                <a:latin typeface="Arial"/>
                <a:cs typeface="Arial"/>
              </a:rPr>
              <a:t>Officer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1000 man  </a:t>
            </a:r>
            <a:r>
              <a:rPr sz="1800" spc="-15" dirty="0">
                <a:latin typeface="Arial"/>
                <a:cs typeface="Arial"/>
              </a:rPr>
              <a:t>unit.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1499107"/>
            <a:ext cx="1905000" cy="238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3"/>
    </mc:Choice>
    <mc:Fallback xmlns="">
      <p:transition spd="slow" advTm="721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917" y="461594"/>
            <a:ext cx="3923029" cy="2448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Fred</a:t>
            </a:r>
            <a:r>
              <a:rPr spc="-245" dirty="0"/>
              <a:t> </a:t>
            </a:r>
            <a:r>
              <a:rPr spc="-120" dirty="0"/>
              <a:t>Beutler</a:t>
            </a:r>
          </a:p>
          <a:p>
            <a:pPr marL="900430" marR="5080">
              <a:lnSpc>
                <a:spcPct val="200000"/>
              </a:lnSpc>
              <a:spcBef>
                <a:spcPts val="830"/>
              </a:spcBef>
              <a:tabLst>
                <a:tab pos="2729230" algn="l"/>
              </a:tabLst>
            </a:pPr>
            <a:r>
              <a:rPr sz="1800" spc="-105" dirty="0"/>
              <a:t>Branch</a:t>
            </a:r>
            <a:r>
              <a:rPr sz="1800" spc="-85" dirty="0"/>
              <a:t> </a:t>
            </a:r>
            <a:r>
              <a:rPr sz="1800" spc="-5" dirty="0"/>
              <a:t>of</a:t>
            </a:r>
            <a:r>
              <a:rPr sz="1800" spc="-70" dirty="0"/>
              <a:t> </a:t>
            </a:r>
            <a:r>
              <a:rPr sz="1800" spc="-105" dirty="0"/>
              <a:t>Service:	</a:t>
            </a:r>
            <a:r>
              <a:rPr sz="1800" spc="-165" dirty="0"/>
              <a:t>U.S. </a:t>
            </a:r>
            <a:r>
              <a:rPr lang="en-US" sz="1800" spc="-165" dirty="0" smtClean="0"/>
              <a:t> </a:t>
            </a:r>
            <a:r>
              <a:rPr sz="1800" spc="-80" dirty="0" smtClean="0"/>
              <a:t>Army  </a:t>
            </a:r>
            <a:r>
              <a:rPr sz="1800" spc="-120" dirty="0"/>
              <a:t>Dates</a:t>
            </a:r>
            <a:r>
              <a:rPr sz="1800" spc="-80" dirty="0"/>
              <a:t> </a:t>
            </a:r>
            <a:r>
              <a:rPr sz="1800" spc="-5" dirty="0"/>
              <a:t>of</a:t>
            </a:r>
            <a:r>
              <a:rPr sz="1800" spc="-70" dirty="0"/>
              <a:t> </a:t>
            </a:r>
            <a:r>
              <a:rPr sz="1800" spc="-105" dirty="0"/>
              <a:t>Service:	</a:t>
            </a:r>
            <a:r>
              <a:rPr sz="1800" spc="-90" dirty="0"/>
              <a:t>1944 </a:t>
            </a:r>
            <a:r>
              <a:rPr sz="1800" spc="-105" dirty="0"/>
              <a:t>– </a:t>
            </a:r>
            <a:r>
              <a:rPr sz="1800" spc="-95" dirty="0"/>
              <a:t>1946  </a:t>
            </a:r>
            <a:r>
              <a:rPr sz="1800" spc="-25" dirty="0"/>
              <a:t>Unit</a:t>
            </a:r>
            <a:r>
              <a:rPr sz="1800" spc="-85" dirty="0"/>
              <a:t> </a:t>
            </a:r>
            <a:r>
              <a:rPr sz="1800" spc="-20" dirty="0"/>
              <a:t>Affiliation:	</a:t>
            </a:r>
            <a:r>
              <a:rPr sz="1800" spc="-120" dirty="0"/>
              <a:t>Signal</a:t>
            </a:r>
            <a:r>
              <a:rPr sz="1800" spc="229" dirty="0"/>
              <a:t> </a:t>
            </a:r>
            <a:r>
              <a:rPr sz="1800" spc="-130" dirty="0"/>
              <a:t>Corps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838200" y="533400"/>
            <a:ext cx="2133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3124200"/>
            <a:ext cx="2590800" cy="3208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3"/>
    </mc:Choice>
    <mc:Fallback xmlns="">
      <p:transition spd="slow" advTm="582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305" y="461594"/>
            <a:ext cx="2726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Robert</a:t>
            </a:r>
            <a:r>
              <a:rPr spc="-285" dirty="0"/>
              <a:t> </a:t>
            </a:r>
            <a:r>
              <a:rPr spc="5" dirty="0"/>
              <a:t>Mull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3175" y="16944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228" y="1694434"/>
            <a:ext cx="12919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>
                <a:latin typeface="Arial"/>
                <a:cs typeface="Arial"/>
              </a:rPr>
              <a:t>.</a:t>
            </a:r>
            <a:r>
              <a:rPr sz="1800" spc="-180">
                <a:latin typeface="Arial"/>
                <a:cs typeface="Arial"/>
              </a:rPr>
              <a:t> </a:t>
            </a:r>
            <a:r>
              <a:rPr lang="en-US" sz="1800" spc="-180" smtClean="0">
                <a:latin typeface="Arial"/>
                <a:cs typeface="Arial"/>
              </a:rPr>
              <a:t> </a:t>
            </a:r>
            <a:r>
              <a:rPr sz="1800" spc="-80" dirty="0" smtClean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3175" y="22434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2228" y="22434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1971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1979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3175" y="27920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2228" y="2792095"/>
            <a:ext cx="249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Combat </a:t>
            </a:r>
            <a:r>
              <a:rPr sz="1800" spc="-95" dirty="0">
                <a:latin typeface="Arial"/>
                <a:cs typeface="Arial"/>
              </a:rPr>
              <a:t>Engineering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Corps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400" y="1371600"/>
            <a:ext cx="2261617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5"/>
    </mc:Choice>
    <mc:Fallback xmlns="">
      <p:transition spd="slow" advTm="653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2205" y="461594"/>
            <a:ext cx="2799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Bob</a:t>
            </a:r>
            <a:r>
              <a:rPr spc="-295" dirty="0"/>
              <a:t> </a:t>
            </a:r>
            <a:r>
              <a:rPr spc="-305" dirty="0"/>
              <a:t>Dascola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9375" y="1542034"/>
            <a:ext cx="44818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lang="en-US" sz="1800" spc="-105" dirty="0" smtClean="0">
                <a:latin typeface="Arial"/>
                <a:cs typeface="Arial"/>
              </a:rPr>
              <a:t> </a:t>
            </a:r>
            <a:r>
              <a:rPr sz="1800" spc="-80" dirty="0" smtClean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	</a:t>
            </a:r>
            <a:r>
              <a:rPr sz="1800" spc="-95" dirty="0">
                <a:latin typeface="Arial"/>
                <a:cs typeface="Arial"/>
              </a:rPr>
              <a:t>1967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1969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r>
              <a:rPr sz="1800" spc="5" dirty="0">
                <a:latin typeface="Arial"/>
                <a:cs typeface="Arial"/>
              </a:rPr>
              <a:t>7/8</a:t>
            </a:r>
            <a:r>
              <a:rPr sz="1800" spc="7" baseline="25462" dirty="0">
                <a:latin typeface="Arial"/>
                <a:cs typeface="Arial"/>
              </a:rPr>
              <a:t>th </a:t>
            </a:r>
            <a:r>
              <a:rPr sz="1800" spc="-90" dirty="0">
                <a:latin typeface="Arial"/>
                <a:cs typeface="Arial"/>
              </a:rPr>
              <a:t>Field </a:t>
            </a:r>
            <a:r>
              <a:rPr sz="1800" spc="-20" dirty="0">
                <a:latin typeface="Arial"/>
                <a:cs typeface="Arial"/>
              </a:rPr>
              <a:t>Artillery </a:t>
            </a:r>
            <a:r>
              <a:rPr sz="1800" spc="-55" dirty="0">
                <a:latin typeface="Arial"/>
                <a:cs typeface="Arial"/>
              </a:rPr>
              <a:t>Battalion  </a:t>
            </a: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85" dirty="0">
                <a:latin typeface="Arial"/>
                <a:cs typeface="Arial"/>
              </a:rPr>
              <a:t> Locations:	</a:t>
            </a:r>
            <a:r>
              <a:rPr sz="1800" spc="-95" dirty="0">
                <a:latin typeface="Arial"/>
                <a:cs typeface="Arial"/>
              </a:rPr>
              <a:t>Bien </a:t>
            </a:r>
            <a:r>
              <a:rPr sz="1800" spc="-110" dirty="0">
                <a:latin typeface="Arial"/>
                <a:cs typeface="Arial"/>
              </a:rPr>
              <a:t>Hoa,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Vietnam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9375" y="373722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428" y="3737229"/>
            <a:ext cx="27508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95" dirty="0">
                <a:latin typeface="Arial"/>
                <a:cs typeface="Arial"/>
              </a:rPr>
              <a:t>Bien </a:t>
            </a:r>
            <a:r>
              <a:rPr sz="1800" spc="-130" dirty="0">
                <a:latin typeface="Arial"/>
                <a:cs typeface="Arial"/>
              </a:rPr>
              <a:t>Hoa </a:t>
            </a:r>
            <a:r>
              <a:rPr sz="1800" spc="-90" dirty="0">
                <a:latin typeface="Arial"/>
                <a:cs typeface="Arial"/>
              </a:rPr>
              <a:t>Airbase </a:t>
            </a:r>
            <a:r>
              <a:rPr sz="1800" spc="-130" dirty="0">
                <a:latin typeface="Arial"/>
                <a:cs typeface="Arial"/>
              </a:rPr>
              <a:t>was  </a:t>
            </a:r>
            <a:r>
              <a:rPr sz="1800" spc="-75" dirty="0">
                <a:latin typeface="Arial"/>
                <a:cs typeface="Arial"/>
              </a:rPr>
              <a:t>attacked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90" dirty="0">
                <a:latin typeface="Arial"/>
                <a:cs typeface="Arial"/>
              </a:rPr>
              <a:t>1968 </a:t>
            </a:r>
            <a:r>
              <a:rPr sz="1800" spc="-80" dirty="0">
                <a:latin typeface="Arial"/>
                <a:cs typeface="Arial"/>
              </a:rPr>
              <a:t>by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270" dirty="0">
                <a:latin typeface="Arial"/>
                <a:cs typeface="Arial"/>
              </a:rPr>
              <a:t>VC </a:t>
            </a:r>
            <a:r>
              <a:rPr sz="1800" spc="-170" dirty="0">
                <a:latin typeface="Arial"/>
                <a:cs typeface="Arial"/>
              </a:rPr>
              <a:t>as  </a:t>
            </a:r>
            <a:r>
              <a:rPr sz="1800" spc="-20" dirty="0">
                <a:latin typeface="Arial"/>
                <a:cs typeface="Arial"/>
              </a:rPr>
              <a:t>part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35" dirty="0">
                <a:latin typeface="Arial"/>
                <a:cs typeface="Arial"/>
              </a:rPr>
              <a:t>Tet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Offensive.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1542034"/>
            <a:ext cx="2133600" cy="2877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7"/>
    </mc:Choice>
    <mc:Fallback xmlns="">
      <p:transition spd="slow" advTm="656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182" y="461594"/>
            <a:ext cx="2420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75" dirty="0"/>
              <a:t>Ray</a:t>
            </a:r>
            <a:r>
              <a:rPr spc="-290" dirty="0"/>
              <a:t> </a:t>
            </a:r>
            <a:r>
              <a:rPr spc="-95" dirty="0"/>
              <a:t>Detter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9375" y="1542034"/>
            <a:ext cx="4170045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lang="en-US" sz="1800" spc="-105" dirty="0" smtClean="0">
                <a:latin typeface="Arial"/>
                <a:cs typeface="Arial"/>
              </a:rPr>
              <a:t> </a:t>
            </a:r>
            <a:r>
              <a:rPr sz="1800" spc="-80" dirty="0" smtClean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	</a:t>
            </a:r>
            <a:r>
              <a:rPr sz="1800" spc="-95" dirty="0">
                <a:latin typeface="Arial"/>
                <a:cs typeface="Arial"/>
              </a:rPr>
              <a:t>1952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1954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r>
              <a:rPr sz="1800" spc="-35" dirty="0">
                <a:latin typeface="Arial"/>
                <a:cs typeface="Arial"/>
              </a:rPr>
              <a:t>101/1</a:t>
            </a:r>
            <a:r>
              <a:rPr sz="1800" spc="-52" baseline="25462" dirty="0">
                <a:latin typeface="Arial"/>
                <a:cs typeface="Arial"/>
              </a:rPr>
              <a:t>st </a:t>
            </a:r>
            <a:r>
              <a:rPr sz="1800" spc="-50" dirty="0">
                <a:latin typeface="Arial"/>
                <a:cs typeface="Arial"/>
              </a:rPr>
              <a:t>Airborne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Division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9375" y="318833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428" y="3188334"/>
            <a:ext cx="2684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latin typeface="Arial"/>
                <a:cs typeface="Arial"/>
              </a:rPr>
              <a:t>Ray </a:t>
            </a:r>
            <a:r>
              <a:rPr sz="1800" spc="-90" dirty="0">
                <a:latin typeface="Arial"/>
                <a:cs typeface="Arial"/>
              </a:rPr>
              <a:t>served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65" dirty="0">
                <a:latin typeface="Arial"/>
                <a:cs typeface="Arial"/>
              </a:rPr>
              <a:t>U.S.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during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14" dirty="0">
                <a:latin typeface="Arial"/>
                <a:cs typeface="Arial"/>
              </a:rPr>
              <a:t>Korean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War.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1524000"/>
            <a:ext cx="2141982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5"/>
    </mc:Choice>
    <mc:Fallback xmlns="">
      <p:transition spd="slow" advTm="673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170" y="461594"/>
            <a:ext cx="26136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Paul </a:t>
            </a:r>
            <a:r>
              <a:rPr spc="-245" dirty="0"/>
              <a:t>Geiger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1775" y="15420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0828" y="1542034"/>
            <a:ext cx="12979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 dirty="0" smtClean="0">
                <a:latin typeface="Arial"/>
                <a:cs typeface="Arial"/>
              </a:rPr>
              <a:t>.</a:t>
            </a:r>
            <a:r>
              <a:rPr lang="en-US" sz="1800" spc="-165" dirty="0" smtClean="0">
                <a:latin typeface="Arial"/>
                <a:cs typeface="Arial"/>
              </a:rPr>
              <a:t> </a:t>
            </a:r>
            <a:r>
              <a:rPr sz="1800" spc="-180" dirty="0" smtClean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Army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5" y="2090750"/>
            <a:ext cx="1573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0828" y="2090750"/>
            <a:ext cx="1171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1955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775" y="26396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0828" y="2639695"/>
            <a:ext cx="129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5</a:t>
            </a:r>
            <a:r>
              <a:rPr sz="1800" spc="-30" baseline="25462" dirty="0">
                <a:latin typeface="Arial"/>
                <a:cs typeface="Arial"/>
              </a:rPr>
              <a:t>th </a:t>
            </a:r>
            <a:r>
              <a:rPr sz="1800" spc="-80" dirty="0">
                <a:latin typeface="Arial"/>
                <a:cs typeface="Arial"/>
              </a:rPr>
              <a:t>Army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HQ’s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1775" y="318833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0828" y="3188334"/>
            <a:ext cx="1410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Chicago,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IL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Milwaukee,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WI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1600" y="1524000"/>
            <a:ext cx="20574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1"/>
    </mc:Choice>
    <mc:Fallback xmlns="">
      <p:transition spd="slow" advTm="656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42" y="461594"/>
            <a:ext cx="3522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Wayne</a:t>
            </a:r>
            <a:r>
              <a:rPr spc="-275" dirty="0"/>
              <a:t> </a:t>
            </a:r>
            <a:r>
              <a:rPr spc="-95" dirty="0"/>
              <a:t>Colquitt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4575" y="19230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5445" y="1923034"/>
            <a:ext cx="111975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 smtClean="0">
                <a:latin typeface="Arial"/>
                <a:cs typeface="Arial"/>
              </a:rPr>
              <a:t>U.S. </a:t>
            </a:r>
            <a:r>
              <a:rPr sz="1800" spc="-55" dirty="0" smtClean="0">
                <a:latin typeface="Arial"/>
                <a:cs typeface="Arial"/>
              </a:rPr>
              <a:t>Ar</a:t>
            </a:r>
            <a:r>
              <a:rPr sz="1800" spc="-130" dirty="0" smtClean="0">
                <a:latin typeface="Arial"/>
                <a:cs typeface="Arial"/>
              </a:rPr>
              <a:t>m</a:t>
            </a:r>
            <a:r>
              <a:rPr sz="1800" spc="-90" dirty="0" smtClean="0">
                <a:latin typeface="Arial"/>
                <a:cs typeface="Arial"/>
              </a:rPr>
              <a:t>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4575" y="24720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628" y="24720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1964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575" y="30206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3628" y="3020695"/>
            <a:ext cx="1951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1</a:t>
            </a:r>
            <a:r>
              <a:rPr sz="1800" spc="-89" baseline="25462" dirty="0">
                <a:latin typeface="Arial"/>
                <a:cs typeface="Arial"/>
              </a:rPr>
              <a:t>st </a:t>
            </a:r>
            <a:r>
              <a:rPr sz="1800" spc="-80" dirty="0">
                <a:latin typeface="Arial"/>
                <a:cs typeface="Arial"/>
              </a:rPr>
              <a:t>Army </a:t>
            </a:r>
            <a:r>
              <a:rPr sz="1800" spc="-75" dirty="0">
                <a:latin typeface="Arial"/>
                <a:cs typeface="Arial"/>
              </a:rPr>
              <a:t>Dental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Corp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4575" y="3569284"/>
            <a:ext cx="1457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5445" y="3569284"/>
            <a:ext cx="2978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Aberdeen </a:t>
            </a:r>
            <a:r>
              <a:rPr sz="1800" spc="-90" dirty="0">
                <a:latin typeface="Arial"/>
                <a:cs typeface="Arial"/>
              </a:rPr>
              <a:t>Proving </a:t>
            </a:r>
            <a:r>
              <a:rPr sz="1800" spc="-95" dirty="0">
                <a:latin typeface="Arial"/>
                <a:cs typeface="Arial"/>
              </a:rPr>
              <a:t>Grounds,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4575" y="411822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5445" y="4118229"/>
            <a:ext cx="2758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Dr. </a:t>
            </a:r>
            <a:r>
              <a:rPr sz="1800" spc="-45" dirty="0">
                <a:latin typeface="Arial"/>
                <a:cs typeface="Arial"/>
              </a:rPr>
              <a:t>Colquitt </a:t>
            </a:r>
            <a:r>
              <a:rPr sz="1800" spc="-90" dirty="0">
                <a:latin typeface="Arial"/>
                <a:cs typeface="Arial"/>
              </a:rPr>
              <a:t>served </a:t>
            </a:r>
            <a:r>
              <a:rPr sz="1800" spc="-55" dirty="0">
                <a:latin typeface="Arial"/>
                <a:cs typeface="Arial"/>
              </a:rPr>
              <a:t>during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65" dirty="0">
                <a:latin typeface="Arial"/>
                <a:cs typeface="Arial"/>
              </a:rPr>
              <a:t>Vietnam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War.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0600" y="1066800"/>
            <a:ext cx="1703832" cy="214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0" y="3276663"/>
            <a:ext cx="1522476" cy="3040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"/>
    </mc:Choice>
    <mc:Fallback xmlns="">
      <p:transition spd="slow" advTm="647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994" y="461594"/>
            <a:ext cx="3144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10" dirty="0" smtClean="0"/>
              <a:t>Don Deatrick</a:t>
            </a:r>
            <a:endParaRPr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3488690" y="1905000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0592" y="1905000"/>
            <a:ext cx="17484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 charset="0"/>
                <a:ea typeface="Arial" charset="0"/>
                <a:cs typeface="Arial" charset="0"/>
              </a:rPr>
              <a:t>U.S</a:t>
            </a:r>
            <a:r>
              <a:rPr sz="1800" spc="-165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1800" spc="-165" dirty="0" smtClean="0">
                <a:latin typeface="Arial" charset="0"/>
                <a:ea typeface="Arial" charset="0"/>
                <a:cs typeface="Arial" charset="0"/>
              </a:rPr>
              <a:t>  Army</a:t>
            </a:r>
            <a:endParaRPr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6305" y="24720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5360" y="30206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 charset="0"/>
                <a:ea typeface="Calibri" charset="0"/>
                <a:cs typeface="Calibri" charset="0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9828" y="3012364"/>
            <a:ext cx="38827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84th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Infantry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Regiment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2547" y="3581400"/>
            <a:ext cx="16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Duty</a:t>
            </a:r>
            <a:r>
              <a:rPr lang="en-US" dirty="0" smtClean="0"/>
              <a:t> location: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472054"/>
            <a:ext cx="144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8 years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628" y="3581400"/>
            <a:ext cx="304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the United States during the Vietnam War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9" y="1752600"/>
            <a:ext cx="2127249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35984" y="4355068"/>
            <a:ext cx="151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you know: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3628" y="4334470"/>
            <a:ext cx="327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Don was an Advanced Individual Trainer (AIT) instructor. Heavy weapons.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61594"/>
            <a:ext cx="4876800" cy="1354217"/>
          </a:xfrm>
        </p:spPr>
        <p:txBody>
          <a:bodyPr/>
          <a:lstStyle/>
          <a:p>
            <a:r>
              <a:rPr lang="en-US" dirty="0" smtClean="0"/>
              <a:t>U </a:t>
            </a:r>
            <a:r>
              <a:rPr lang="en-US" smtClean="0"/>
              <a:t>S Coast Guard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3124199"/>
            <a:ext cx="1905000" cy="3641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11" y="1333211"/>
            <a:ext cx="2908589" cy="29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6"/>
    </mc:Choice>
    <mc:Fallback xmlns="">
      <p:transition spd="slow" advTm="513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261" y="461594"/>
            <a:ext cx="2667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Paul</a:t>
            </a:r>
            <a:r>
              <a:rPr spc="-310" dirty="0"/>
              <a:t> </a:t>
            </a:r>
            <a:r>
              <a:rPr spc="-90" dirty="0"/>
              <a:t>Wright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2800" y="1295400"/>
            <a:ext cx="34067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U.S. </a:t>
            </a:r>
            <a:r>
              <a:rPr sz="1800" spc="-135" dirty="0">
                <a:latin typeface="Arial"/>
                <a:cs typeface="Arial"/>
              </a:rPr>
              <a:t>Coast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Guard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	</a:t>
            </a:r>
            <a:r>
              <a:rPr sz="1800" spc="-95" dirty="0">
                <a:latin typeface="Arial"/>
                <a:cs typeface="Arial"/>
              </a:rPr>
              <a:t>1967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1975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2362200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2362200"/>
            <a:ext cx="296837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Cape </a:t>
            </a:r>
            <a:r>
              <a:rPr sz="1800" spc="-105" dirty="0">
                <a:latin typeface="Arial"/>
                <a:cs typeface="Arial"/>
              </a:rPr>
              <a:t>May, </a:t>
            </a:r>
            <a:r>
              <a:rPr sz="1800" spc="-235" dirty="0">
                <a:latin typeface="Arial"/>
                <a:cs typeface="Arial"/>
              </a:rPr>
              <a:t>NJ  </a:t>
            </a:r>
            <a:r>
              <a:rPr sz="1800" spc="-300" dirty="0">
                <a:latin typeface="Arial"/>
                <a:cs typeface="Arial"/>
              </a:rPr>
              <a:t>USCGC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80" dirty="0" smtClean="0">
                <a:latin typeface="Arial"/>
                <a:cs typeface="Arial"/>
              </a:rPr>
              <a:t>Unimak</a:t>
            </a:r>
            <a:r>
              <a:rPr lang="en-US" sz="1800" spc="-80" dirty="0" smtClean="0">
                <a:latin typeface="Arial"/>
                <a:cs typeface="Arial"/>
              </a:rPr>
              <a:t> and all Coast Guard unts in Michigan.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2800" y="3510280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0" y="3465587"/>
            <a:ext cx="36576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96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Paul </a:t>
            </a:r>
            <a:r>
              <a:rPr sz="1800" spc="-40" dirty="0">
                <a:latin typeface="Arial"/>
                <a:cs typeface="Arial"/>
              </a:rPr>
              <a:t>patrolled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75" dirty="0">
                <a:latin typeface="Arial"/>
                <a:cs typeface="Arial"/>
              </a:rPr>
              <a:t>waters  </a:t>
            </a:r>
            <a:r>
              <a:rPr sz="1800" spc="-55" dirty="0">
                <a:latin typeface="Arial"/>
                <a:cs typeface="Arial"/>
              </a:rPr>
              <a:t>between </a:t>
            </a:r>
            <a:r>
              <a:rPr sz="1800" spc="-75" dirty="0">
                <a:latin typeface="Arial"/>
                <a:cs typeface="Arial"/>
              </a:rPr>
              <a:t>Florida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150" dirty="0">
                <a:latin typeface="Arial"/>
                <a:cs typeface="Arial"/>
              </a:rPr>
              <a:t>Cuba  </a:t>
            </a:r>
            <a:r>
              <a:rPr sz="1800" spc="-60" dirty="0">
                <a:latin typeface="Arial"/>
                <a:cs typeface="Arial"/>
              </a:rPr>
              <a:t>looking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35" dirty="0">
                <a:latin typeface="Arial"/>
                <a:cs typeface="Arial"/>
              </a:rPr>
              <a:t>Cuban </a:t>
            </a:r>
            <a:r>
              <a:rPr sz="1800" spc="-90" dirty="0">
                <a:latin typeface="Arial"/>
                <a:cs typeface="Arial"/>
              </a:rPr>
              <a:t>refugees </a:t>
            </a:r>
            <a:r>
              <a:rPr sz="1800" spc="-85" dirty="0">
                <a:latin typeface="Arial"/>
                <a:cs typeface="Arial"/>
              </a:rPr>
              <a:t>and  </a:t>
            </a:r>
            <a:r>
              <a:rPr sz="1800" spc="-130" dirty="0">
                <a:latin typeface="Arial"/>
                <a:cs typeface="Arial"/>
              </a:rPr>
              <a:t>was </a:t>
            </a:r>
            <a:r>
              <a:rPr sz="1800" spc="-80" dirty="0">
                <a:latin typeface="Arial"/>
                <a:cs typeface="Arial"/>
              </a:rPr>
              <a:t>caught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0" dirty="0">
                <a:latin typeface="Arial"/>
                <a:cs typeface="Arial"/>
              </a:rPr>
              <a:t>hurricane </a:t>
            </a:r>
            <a:r>
              <a:rPr sz="1800" spc="-65" dirty="0">
                <a:latin typeface="Arial"/>
                <a:cs typeface="Arial"/>
              </a:rPr>
              <a:t>Heidi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in</a:t>
            </a:r>
            <a:r>
              <a:rPr lang="en-US" spc="-85" dirty="0">
                <a:latin typeface="Arial"/>
                <a:cs typeface="Arial"/>
              </a:rPr>
              <a:t> </a:t>
            </a:r>
            <a:r>
              <a:rPr lang="en-US" spc="-85" dirty="0" smtClean="0">
                <a:latin typeface="Arial"/>
                <a:cs typeface="Arial"/>
              </a:rPr>
              <a:t>1</a:t>
            </a:r>
            <a:r>
              <a:rPr sz="1800" spc="-85" dirty="0" smtClean="0">
                <a:latin typeface="Arial"/>
                <a:cs typeface="Arial"/>
              </a:rPr>
              <a:t>967</a:t>
            </a:r>
            <a:r>
              <a:rPr sz="1800" spc="-85" dirty="0">
                <a:latin typeface="Arial"/>
                <a:cs typeface="Arial"/>
              </a:rPr>
              <a:t>. </a:t>
            </a:r>
            <a:r>
              <a:rPr sz="1800" spc="-100" dirty="0">
                <a:latin typeface="Arial"/>
                <a:cs typeface="Arial"/>
              </a:rPr>
              <a:t>From </a:t>
            </a:r>
            <a:r>
              <a:rPr sz="1800" spc="-90" dirty="0">
                <a:latin typeface="Arial"/>
                <a:cs typeface="Arial"/>
              </a:rPr>
              <a:t>1972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85" dirty="0">
                <a:latin typeface="Arial"/>
                <a:cs typeface="Arial"/>
              </a:rPr>
              <a:t>1975,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25" dirty="0" smtClean="0">
                <a:latin typeface="Arial"/>
                <a:cs typeface="Arial"/>
              </a:rPr>
              <a:t>Paul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z="1800" spc="-90" dirty="0" smtClean="0">
                <a:latin typeface="Arial"/>
                <a:cs typeface="Arial"/>
              </a:rPr>
              <a:t>served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lang="en-US" sz="1800" spc="-170" dirty="0" smtClean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Admin </a:t>
            </a:r>
            <a:r>
              <a:rPr sz="1800" spc="-145" dirty="0">
                <a:latin typeface="Arial"/>
                <a:cs typeface="Arial"/>
              </a:rPr>
              <a:t>Yeoman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45" dirty="0">
                <a:latin typeface="Arial"/>
                <a:cs typeface="Arial"/>
              </a:rPr>
              <a:t>all </a:t>
            </a:r>
            <a:r>
              <a:rPr sz="1800" spc="-135" dirty="0" smtClean="0">
                <a:latin typeface="Arial"/>
                <a:cs typeface="Arial"/>
              </a:rPr>
              <a:t>Coast </a:t>
            </a:r>
            <a:r>
              <a:rPr sz="1800" spc="-105" dirty="0">
                <a:latin typeface="Arial"/>
                <a:cs typeface="Arial"/>
              </a:rPr>
              <a:t>Guard </a:t>
            </a:r>
            <a:r>
              <a:rPr lang="en-US" sz="1800" spc="-105" dirty="0" smtClean="0">
                <a:latin typeface="Arial"/>
                <a:cs typeface="Arial"/>
              </a:rPr>
              <a:t>Reserve </a:t>
            </a:r>
            <a:r>
              <a:rPr sz="1800" spc="-45" dirty="0" smtClean="0">
                <a:latin typeface="Arial"/>
                <a:cs typeface="Arial"/>
              </a:rPr>
              <a:t>units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0" dirty="0">
                <a:latin typeface="Arial"/>
                <a:cs typeface="Arial"/>
              </a:rPr>
              <a:t>Michigan. </a:t>
            </a:r>
            <a:r>
              <a:rPr lang="en-US" dirty="0"/>
              <a:t>instructor USCG Training schools Yorktown, </a:t>
            </a:r>
            <a:r>
              <a:rPr lang="en-US" dirty="0" smtClean="0"/>
              <a:t>VA. </a:t>
            </a:r>
            <a:r>
              <a:rPr sz="1800" spc="-130" dirty="0" smtClean="0">
                <a:latin typeface="Arial"/>
                <a:cs typeface="Arial"/>
              </a:rPr>
              <a:t>His</a:t>
            </a:r>
            <a:r>
              <a:rPr lang="en-US" sz="1800" spc="-130" dirty="0" smtClean="0">
                <a:latin typeface="Arial"/>
                <a:cs typeface="Arial"/>
              </a:rPr>
              <a:t> </a:t>
            </a:r>
            <a:r>
              <a:rPr sz="1800" spc="-85" dirty="0" smtClean="0">
                <a:latin typeface="Arial"/>
                <a:cs typeface="Arial"/>
              </a:rPr>
              <a:t>commanding </a:t>
            </a:r>
            <a:r>
              <a:rPr sz="1800" spc="-55" dirty="0">
                <a:latin typeface="Arial"/>
                <a:cs typeface="Arial"/>
              </a:rPr>
              <a:t>officer, </a:t>
            </a:r>
            <a:r>
              <a:rPr sz="1800" spc="-130" dirty="0">
                <a:latin typeface="Arial"/>
                <a:cs typeface="Arial"/>
              </a:rPr>
              <a:t>Thomas  </a:t>
            </a:r>
            <a:r>
              <a:rPr sz="1800" spc="-155" dirty="0">
                <a:latin typeface="Arial"/>
                <a:cs typeface="Arial"/>
              </a:rPr>
              <a:t>Roach </a:t>
            </a:r>
            <a:r>
              <a:rPr sz="1800" spc="-40" dirty="0">
                <a:latin typeface="Arial"/>
                <a:cs typeface="Arial"/>
              </a:rPr>
              <a:t>would </a:t>
            </a:r>
            <a:r>
              <a:rPr sz="1800" spc="-55" dirty="0">
                <a:latin typeface="Arial"/>
                <a:cs typeface="Arial"/>
              </a:rPr>
              <a:t>eventually </a:t>
            </a:r>
            <a:r>
              <a:rPr sz="1800" spc="-85" dirty="0">
                <a:latin typeface="Arial"/>
                <a:cs typeface="Arial"/>
              </a:rPr>
              <a:t>be his  </a:t>
            </a:r>
            <a:r>
              <a:rPr sz="1800" spc="-95" dirty="0">
                <a:latin typeface="Arial"/>
                <a:cs typeface="Arial"/>
              </a:rPr>
              <a:t>Rotary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Sponsor.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" y="914400"/>
            <a:ext cx="1981200" cy="2423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3429050"/>
            <a:ext cx="2141982" cy="3199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9"/>
    </mc:Choice>
    <mc:Fallback xmlns="">
      <p:transition spd="slow" advTm="66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773" y="461594"/>
            <a:ext cx="36201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David</a:t>
            </a:r>
            <a:r>
              <a:rPr spc="-285" dirty="0"/>
              <a:t> </a:t>
            </a:r>
            <a:r>
              <a:rPr spc="-204" dirty="0"/>
              <a:t>Anderson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7375" y="19230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6428" y="1923034"/>
            <a:ext cx="15967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>
                <a:latin typeface="Arial"/>
                <a:cs typeface="Arial"/>
              </a:rPr>
              <a:t>. </a:t>
            </a:r>
            <a:r>
              <a:rPr lang="en-US" sz="1800" spc="-165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Air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Force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7375" y="24720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6428" y="24720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1955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1957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7375" y="30206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6428" y="3020695"/>
            <a:ext cx="3465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Flight </a:t>
            </a:r>
            <a:r>
              <a:rPr sz="1800" spc="-120" dirty="0">
                <a:latin typeface="Arial"/>
                <a:cs typeface="Arial"/>
              </a:rPr>
              <a:t>Surgeon </a:t>
            </a:r>
            <a:r>
              <a:rPr sz="1800" spc="-40" dirty="0">
                <a:latin typeface="Arial"/>
                <a:cs typeface="Arial"/>
              </a:rPr>
              <a:t>Air </a:t>
            </a:r>
            <a:r>
              <a:rPr sz="1800" spc="-95" dirty="0">
                <a:latin typeface="Arial"/>
                <a:cs typeface="Arial"/>
              </a:rPr>
              <a:t>Training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Command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1524000"/>
            <a:ext cx="2153032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1"/>
    </mc:Choice>
    <mc:Fallback xmlns="">
      <p:transition spd="slow" advTm="618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3436" y="393283"/>
            <a:ext cx="2056764" cy="10680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pc="-180" dirty="0"/>
              <a:t>Al</a:t>
            </a:r>
            <a:r>
              <a:rPr spc="-305" dirty="0"/>
              <a:t> </a:t>
            </a:r>
            <a:r>
              <a:rPr spc="-220" dirty="0"/>
              <a:t>Storey</a:t>
            </a:r>
          </a:p>
          <a:p>
            <a:pPr marL="357505">
              <a:lnSpc>
                <a:spcPct val="100000"/>
              </a:lnSpc>
              <a:spcBef>
                <a:spcPts val="220"/>
              </a:spcBef>
            </a:pPr>
            <a:r>
              <a:rPr sz="1800" spc="-105" dirty="0"/>
              <a:t>Branch </a:t>
            </a:r>
            <a:r>
              <a:rPr sz="1800" spc="-5" dirty="0"/>
              <a:t>of</a:t>
            </a:r>
            <a:r>
              <a:rPr sz="1800" spc="-125" dirty="0"/>
              <a:t> </a:t>
            </a:r>
            <a:r>
              <a:rPr sz="1800" spc="-105" dirty="0"/>
              <a:t>Service: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5718428" y="1161034"/>
            <a:ext cx="157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U.S. </a:t>
            </a:r>
            <a:r>
              <a:rPr sz="1800" spc="-135" dirty="0">
                <a:latin typeface="Arial"/>
                <a:cs typeface="Arial"/>
              </a:rPr>
              <a:t>Coast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Guard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600" y="1524000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428" y="1524000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1942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1946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600" y="1905000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8428" y="1905000"/>
            <a:ext cx="24549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Michigan  </a:t>
            </a:r>
            <a:r>
              <a:rPr sz="1800" spc="-45" dirty="0">
                <a:latin typeface="Arial"/>
                <a:cs typeface="Arial"/>
              </a:rPr>
              <a:t>Atlantic </a:t>
            </a:r>
            <a:r>
              <a:rPr sz="1800" spc="-105" dirty="0">
                <a:latin typeface="Arial"/>
                <a:cs typeface="Arial"/>
              </a:rPr>
              <a:t>City,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NJ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7600" y="2438400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701" y="2362200"/>
            <a:ext cx="319011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Professor </a:t>
            </a:r>
            <a:r>
              <a:rPr sz="1800" spc="-95" dirty="0">
                <a:latin typeface="Arial"/>
                <a:cs typeface="Arial"/>
              </a:rPr>
              <a:t>Storey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65" dirty="0">
                <a:latin typeface="Arial"/>
                <a:cs typeface="Arial"/>
              </a:rPr>
              <a:t>U.S. </a:t>
            </a:r>
            <a:r>
              <a:rPr sz="1800" spc="-135" dirty="0">
                <a:latin typeface="Arial"/>
                <a:cs typeface="Arial"/>
              </a:rPr>
              <a:t>Coast </a:t>
            </a:r>
            <a:r>
              <a:rPr sz="1800" spc="-105" dirty="0">
                <a:latin typeface="Arial"/>
                <a:cs typeface="Arial"/>
              </a:rPr>
              <a:t>Guard </a:t>
            </a:r>
            <a:r>
              <a:rPr sz="1800" spc="-55" dirty="0">
                <a:latin typeface="Arial"/>
                <a:cs typeface="Arial"/>
              </a:rPr>
              <a:t>provided  </a:t>
            </a:r>
            <a:r>
              <a:rPr sz="1800" spc="-60" dirty="0">
                <a:latin typeface="Arial"/>
                <a:cs typeface="Arial"/>
              </a:rPr>
              <a:t>security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80" dirty="0">
                <a:latin typeface="Arial"/>
                <a:cs typeface="Arial"/>
              </a:rPr>
              <a:t>stateside </a:t>
            </a:r>
            <a:r>
              <a:rPr sz="1800" spc="-40" dirty="0">
                <a:latin typeface="Arial"/>
                <a:cs typeface="Arial"/>
              </a:rPr>
              <a:t>ports 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114" dirty="0">
                <a:latin typeface="Arial"/>
                <a:cs typeface="Arial"/>
              </a:rPr>
              <a:t>docks </a:t>
            </a:r>
            <a:r>
              <a:rPr sz="1800" spc="-55" dirty="0">
                <a:latin typeface="Arial"/>
                <a:cs typeface="Arial"/>
              </a:rPr>
              <a:t>during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WWII</a:t>
            </a:r>
            <a:r>
              <a:rPr sz="1800" spc="-70" dirty="0" smtClean="0">
                <a:latin typeface="Arial"/>
                <a:cs typeface="Arial"/>
              </a:rPr>
              <a:t>.</a:t>
            </a:r>
            <a:r>
              <a:rPr lang="en-US" sz="1800" spc="-70" dirty="0" smtClean="0">
                <a:latin typeface="Arial"/>
                <a:cs typeface="Arial"/>
              </a:rPr>
              <a:t> </a:t>
            </a:r>
          </a:p>
          <a:p>
            <a:pPr marL="12700" marR="5080" algn="just">
              <a:lnSpc>
                <a:spcPct val="100000"/>
              </a:lnSpc>
            </a:pPr>
            <a:r>
              <a:rPr lang="en-US" spc="-70" dirty="0">
                <a:latin typeface="Arial"/>
                <a:cs typeface="Arial"/>
              </a:rPr>
              <a:t> </a:t>
            </a:r>
            <a:r>
              <a:rPr lang="en-US" spc="-70" dirty="0" smtClean="0">
                <a:latin typeface="Arial"/>
                <a:cs typeface="Arial"/>
              </a:rPr>
              <a:t>Instructor: USCG Radio</a:t>
            </a:r>
            <a:r>
              <a:rPr lang="en-US" sz="1800" spc="-70" dirty="0" smtClean="0">
                <a:latin typeface="Arial"/>
                <a:cs typeface="Arial"/>
              </a:rPr>
              <a:t> School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0600" y="609600"/>
            <a:ext cx="17526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0" y="4267250"/>
            <a:ext cx="1843404" cy="1843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2895600"/>
            <a:ext cx="1466977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2895600"/>
            <a:ext cx="1720214" cy="3733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272" y="4114800"/>
            <a:ext cx="2304539" cy="3348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2"/>
    </mc:Choice>
    <mc:Fallback xmlns="">
      <p:transition spd="slow" advTm="717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S Marines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1542035"/>
            <a:ext cx="1371600" cy="1048766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2742628" cy="27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6"/>
    </mc:Choice>
    <mc:Fallback xmlns="">
      <p:transition spd="slow" advTm="466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442" y="461594"/>
            <a:ext cx="35960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Rob </a:t>
            </a:r>
            <a:r>
              <a:rPr spc="-254" dirty="0"/>
              <a:t>Boehnke</a:t>
            </a:r>
            <a:r>
              <a:rPr spc="-190" dirty="0"/>
              <a:t> </a:t>
            </a:r>
            <a:r>
              <a:rPr spc="-430" dirty="0"/>
              <a:t>Jr.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5975" y="17706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028" y="1770634"/>
            <a:ext cx="19777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>
                <a:latin typeface="Arial"/>
                <a:cs typeface="Arial"/>
              </a:rPr>
              <a:t>. </a:t>
            </a:r>
            <a:r>
              <a:rPr lang="en-US" sz="1800" spc="-165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Marine</a:t>
            </a:r>
            <a:r>
              <a:rPr sz="1800" spc="-100" dirty="0" smtClean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Corps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5975" y="23196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5028" y="23196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1966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975" y="28682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5028" y="2868295"/>
            <a:ext cx="3082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3</a:t>
            </a:r>
            <a:r>
              <a:rPr sz="1800" spc="-67" baseline="25462" dirty="0">
                <a:latin typeface="Arial"/>
                <a:cs typeface="Arial"/>
              </a:rPr>
              <a:t>rd </a:t>
            </a:r>
            <a:r>
              <a:rPr sz="1800" spc="-55" dirty="0">
                <a:latin typeface="Arial"/>
                <a:cs typeface="Arial"/>
              </a:rPr>
              <a:t>Battalion </a:t>
            </a:r>
            <a:r>
              <a:rPr sz="1800" spc="195" dirty="0">
                <a:latin typeface="Arial"/>
                <a:cs typeface="Arial"/>
              </a:rPr>
              <a:t>/ </a:t>
            </a:r>
            <a:r>
              <a:rPr sz="1800" spc="-55" dirty="0">
                <a:latin typeface="Arial"/>
                <a:cs typeface="Arial"/>
              </a:rPr>
              <a:t>1</a:t>
            </a:r>
            <a:r>
              <a:rPr sz="1800" spc="-82" baseline="25462" dirty="0">
                <a:latin typeface="Arial"/>
                <a:cs typeface="Arial"/>
              </a:rPr>
              <a:t>st </a:t>
            </a:r>
            <a:r>
              <a:rPr sz="1800" spc="-40" dirty="0">
                <a:latin typeface="Arial"/>
                <a:cs typeface="Arial"/>
              </a:rPr>
              <a:t>Marine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Division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5975" y="341693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5028" y="3416934"/>
            <a:ext cx="808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V</a:t>
            </a:r>
            <a:r>
              <a:rPr sz="1800" spc="-55" dirty="0">
                <a:latin typeface="Arial"/>
                <a:cs typeface="Arial"/>
              </a:rPr>
              <a:t>i</a:t>
            </a:r>
            <a:r>
              <a:rPr sz="1800" spc="-12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tnam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200" y="838200"/>
            <a:ext cx="1905000" cy="231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3276549"/>
            <a:ext cx="2096897" cy="2982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1"/>
    </mc:Choice>
    <mc:Fallback xmlns="">
      <p:transition spd="slow" advTm="637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285" y="461594"/>
            <a:ext cx="3493515" cy="697230"/>
          </a:xfrm>
        </p:spPr>
        <p:txBody>
          <a:bodyPr/>
          <a:lstStyle/>
          <a:p>
            <a:r>
              <a:rPr lang="en-US" dirty="0" smtClean="0"/>
              <a:t>U </a:t>
            </a:r>
            <a:r>
              <a:rPr lang="en-US" smtClean="0"/>
              <a:t>S Navy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1542034"/>
            <a:ext cx="838200" cy="194627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49" y="1447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0"/>
    </mc:Choice>
    <mc:Fallback xmlns="">
      <p:transition spd="slow" advTm="533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1" y="461594"/>
            <a:ext cx="346633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20" dirty="0" smtClean="0"/>
              <a:t>Michael Field </a:t>
            </a:r>
            <a:endParaRPr spc="-180" dirty="0"/>
          </a:p>
        </p:txBody>
      </p:sp>
      <p:sp>
        <p:nvSpPr>
          <p:cNvPr id="3" name="object 3"/>
          <p:cNvSpPr txBox="1"/>
          <p:nvPr/>
        </p:nvSpPr>
        <p:spPr>
          <a:xfrm>
            <a:off x="3660774" y="1465834"/>
            <a:ext cx="31972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lang="en-US" sz="1800" spc="-105" dirty="0" smtClean="0">
                <a:latin typeface="Arial"/>
                <a:cs typeface="Arial"/>
              </a:rPr>
              <a:t> </a:t>
            </a:r>
            <a:r>
              <a:rPr sz="1800" spc="-165" dirty="0" smtClean="0">
                <a:latin typeface="Arial"/>
                <a:cs typeface="Arial"/>
              </a:rPr>
              <a:t>U.S</a:t>
            </a:r>
            <a:r>
              <a:rPr sz="1800" spc="-165" dirty="0">
                <a:latin typeface="Arial"/>
                <a:cs typeface="Arial"/>
              </a:rPr>
              <a:t>. </a:t>
            </a:r>
            <a:r>
              <a:rPr lang="en-US" spc="-40" dirty="0" smtClean="0">
                <a:latin typeface="Arial"/>
                <a:cs typeface="Arial"/>
              </a:rPr>
              <a:t>Navy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	</a:t>
            </a:r>
            <a:r>
              <a:rPr lang="cs-CZ" dirty="0"/>
              <a:t>1966 - 1994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0775" y="3581400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828" y="3581400"/>
            <a:ext cx="29464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Michael went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to graduate school in Switzerland while on active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duty. Retired a Captain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qual to “Bird Colonel” 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7" y="1242182"/>
            <a:ext cx="2008334" cy="2358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6" y="3733800"/>
            <a:ext cx="1982934" cy="2495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6174" y="2695622"/>
            <a:ext cx="164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Unit Affiliation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9828" y="2706469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/>
              <a:t>fighter squadrons and aircraft carriers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3"/>
    </mc:Choice>
    <mc:Fallback xmlns="">
      <p:transition spd="slow" advTm="6203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922" y="461594"/>
            <a:ext cx="3534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5" dirty="0"/>
              <a:t>Tony</a:t>
            </a:r>
            <a:r>
              <a:rPr spc="-265" dirty="0"/>
              <a:t> </a:t>
            </a:r>
            <a:r>
              <a:rPr spc="-229" dirty="0"/>
              <a:t>Derezinski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1175" y="1313434"/>
            <a:ext cx="30010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Navy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1968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1971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5" y="24110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228" y="2411095"/>
            <a:ext cx="2259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Military </a:t>
            </a:r>
            <a:r>
              <a:rPr sz="1800" spc="-145" dirty="0">
                <a:latin typeface="Arial"/>
                <a:cs typeface="Arial"/>
              </a:rPr>
              <a:t>Judge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20" dirty="0">
                <a:latin typeface="Arial"/>
                <a:cs typeface="Arial"/>
              </a:rPr>
              <a:t>Navy  </a:t>
            </a:r>
            <a:r>
              <a:rPr sz="1800" spc="-145" dirty="0">
                <a:latin typeface="Arial"/>
                <a:cs typeface="Arial"/>
              </a:rPr>
              <a:t>Judge </a:t>
            </a:r>
            <a:r>
              <a:rPr sz="1800" spc="-90" dirty="0">
                <a:latin typeface="Arial"/>
                <a:cs typeface="Arial"/>
              </a:rPr>
              <a:t>Advocate </a:t>
            </a:r>
            <a:r>
              <a:rPr sz="1800" spc="-95" dirty="0">
                <a:latin typeface="Arial"/>
                <a:cs typeface="Arial"/>
              </a:rPr>
              <a:t>General  </a:t>
            </a:r>
            <a:r>
              <a:rPr sz="1800" spc="-130" dirty="0">
                <a:latin typeface="Arial"/>
                <a:cs typeface="Arial"/>
              </a:rPr>
              <a:t>Corps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Vietnam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175" y="3508324"/>
            <a:ext cx="1457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0228" y="3508324"/>
            <a:ext cx="3158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U.S. </a:t>
            </a:r>
            <a:r>
              <a:rPr sz="1800" spc="-110" dirty="0">
                <a:latin typeface="Arial"/>
                <a:cs typeface="Arial"/>
              </a:rPr>
              <a:t>Naval </a:t>
            </a:r>
            <a:r>
              <a:rPr sz="1800" spc="-75" dirty="0">
                <a:latin typeface="Arial"/>
                <a:cs typeface="Arial"/>
              </a:rPr>
              <a:t>Detachment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110" dirty="0">
                <a:latin typeface="Arial"/>
                <a:cs typeface="Arial"/>
              </a:rPr>
              <a:t>Nha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Be,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Vietnam.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1175" y="433158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0228" y="4331589"/>
            <a:ext cx="34651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Tony </a:t>
            </a:r>
            <a:r>
              <a:rPr sz="1800" spc="-90" dirty="0">
                <a:latin typeface="Arial"/>
                <a:cs typeface="Arial"/>
              </a:rPr>
              <a:t>served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Military </a:t>
            </a:r>
            <a:r>
              <a:rPr sz="1800" spc="-145" dirty="0">
                <a:latin typeface="Arial"/>
                <a:cs typeface="Arial"/>
              </a:rPr>
              <a:t>Judge  </a:t>
            </a:r>
            <a:r>
              <a:rPr sz="1800" spc="-55" dirty="0">
                <a:latin typeface="Arial"/>
                <a:cs typeface="Arial"/>
              </a:rPr>
              <a:t>during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Vietnam </a:t>
            </a:r>
            <a:r>
              <a:rPr sz="1800" spc="-130" dirty="0">
                <a:latin typeface="Arial"/>
                <a:cs typeface="Arial"/>
              </a:rPr>
              <a:t>War. </a:t>
            </a:r>
            <a:r>
              <a:rPr sz="1800" spc="-145" dirty="0">
                <a:latin typeface="Arial"/>
                <a:cs typeface="Arial"/>
              </a:rPr>
              <a:t>He </a:t>
            </a:r>
            <a:r>
              <a:rPr sz="1800" spc="-75" dirty="0">
                <a:latin typeface="Arial"/>
                <a:cs typeface="Arial"/>
              </a:rPr>
              <a:t>presided  </a:t>
            </a:r>
            <a:r>
              <a:rPr sz="1800" spc="-65" dirty="0">
                <a:latin typeface="Arial"/>
                <a:cs typeface="Arial"/>
              </a:rPr>
              <a:t>over </a:t>
            </a:r>
            <a:r>
              <a:rPr sz="1800" spc="-30" dirty="0">
                <a:latin typeface="Arial"/>
                <a:cs typeface="Arial"/>
              </a:rPr>
              <a:t>court martial </a:t>
            </a:r>
            <a:r>
              <a:rPr sz="1800" spc="-90" dirty="0">
                <a:latin typeface="Arial"/>
                <a:cs typeface="Arial"/>
              </a:rPr>
              <a:t>proceedings </a:t>
            </a:r>
            <a:r>
              <a:rPr sz="1800" spc="-30" dirty="0">
                <a:latin typeface="Arial"/>
                <a:cs typeface="Arial"/>
              </a:rPr>
              <a:t>at  </a:t>
            </a:r>
            <a:r>
              <a:rPr sz="1800" spc="-140" dirty="0">
                <a:latin typeface="Arial"/>
                <a:cs typeface="Arial"/>
              </a:rPr>
              <a:t>bases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14" dirty="0">
                <a:latin typeface="Arial"/>
                <a:cs typeface="Arial"/>
              </a:rPr>
              <a:t>Danang, Camrhan </a:t>
            </a:r>
            <a:r>
              <a:rPr sz="1800" spc="-185" dirty="0">
                <a:latin typeface="Arial"/>
                <a:cs typeface="Arial"/>
              </a:rPr>
              <a:t>Ba </a:t>
            </a:r>
            <a:r>
              <a:rPr sz="1800" spc="-85" dirty="0">
                <a:latin typeface="Arial"/>
                <a:cs typeface="Arial"/>
              </a:rPr>
              <a:t>and  </a:t>
            </a:r>
            <a:r>
              <a:rPr sz="1800" spc="-114" dirty="0">
                <a:latin typeface="Arial"/>
                <a:cs typeface="Arial"/>
              </a:rPr>
              <a:t>Nha </a:t>
            </a:r>
            <a:r>
              <a:rPr sz="1800" spc="-125" dirty="0">
                <a:latin typeface="Arial"/>
                <a:cs typeface="Arial"/>
              </a:rPr>
              <a:t>Be. </a:t>
            </a:r>
            <a:r>
              <a:rPr sz="1800" spc="-155" dirty="0">
                <a:latin typeface="Arial"/>
                <a:cs typeface="Arial"/>
              </a:rPr>
              <a:t>Tony </a:t>
            </a:r>
            <a:r>
              <a:rPr sz="1800" spc="-80" dirty="0">
                <a:latin typeface="Arial"/>
                <a:cs typeface="Arial"/>
              </a:rPr>
              <a:t>received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20" dirty="0">
                <a:latin typeface="Arial"/>
                <a:cs typeface="Arial"/>
              </a:rPr>
              <a:t>Navy  </a:t>
            </a:r>
            <a:r>
              <a:rPr sz="1800" spc="-80" dirty="0">
                <a:latin typeface="Arial"/>
                <a:cs typeface="Arial"/>
              </a:rPr>
              <a:t>Commendation </a:t>
            </a:r>
            <a:r>
              <a:rPr sz="1800" spc="-50" dirty="0">
                <a:latin typeface="Arial"/>
                <a:cs typeface="Arial"/>
              </a:rPr>
              <a:t>Medal </a:t>
            </a:r>
            <a:r>
              <a:rPr sz="1800" spc="5" dirty="0">
                <a:latin typeface="Arial"/>
                <a:cs typeface="Arial"/>
              </a:rPr>
              <a:t>with </a:t>
            </a:r>
            <a:r>
              <a:rPr sz="1800" spc="-100" dirty="0">
                <a:latin typeface="Arial"/>
                <a:cs typeface="Arial"/>
              </a:rPr>
              <a:t>Combat  </a:t>
            </a:r>
            <a:r>
              <a:rPr sz="1800" spc="70" dirty="0">
                <a:latin typeface="Arial"/>
                <a:cs typeface="Arial"/>
              </a:rPr>
              <a:t>“V”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85" dirty="0">
                <a:latin typeface="Arial"/>
                <a:cs typeface="Arial"/>
              </a:rPr>
              <a:t>his </a:t>
            </a:r>
            <a:r>
              <a:rPr sz="1800" spc="-70" dirty="0">
                <a:latin typeface="Arial"/>
                <a:cs typeface="Arial"/>
              </a:rPr>
              <a:t>actions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85" dirty="0">
                <a:latin typeface="Arial"/>
                <a:cs typeface="Arial"/>
              </a:rPr>
              <a:t>service.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1158824"/>
            <a:ext cx="1981200" cy="2574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0"/>
    </mc:Choice>
    <mc:Fallback xmlns="">
      <p:transition spd="slow" advTm="622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122" y="461594"/>
            <a:ext cx="3382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Phil</a:t>
            </a:r>
            <a:r>
              <a:rPr spc="-295" dirty="0"/>
              <a:t> </a:t>
            </a:r>
            <a:r>
              <a:rPr spc="-55" dirty="0"/>
              <a:t>Klintworth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2175" y="1389634"/>
            <a:ext cx="30010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Navy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1962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1991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2175" y="24872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1228" y="2487295"/>
            <a:ext cx="31210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Sub </a:t>
            </a:r>
            <a:r>
              <a:rPr sz="1800" spc="-170" dirty="0">
                <a:latin typeface="Arial"/>
                <a:cs typeface="Arial"/>
              </a:rPr>
              <a:t>Base </a:t>
            </a:r>
            <a:r>
              <a:rPr sz="1800" spc="-195" dirty="0">
                <a:latin typeface="Arial"/>
                <a:cs typeface="Arial"/>
              </a:rPr>
              <a:t>San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Diego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300" dirty="0">
                <a:latin typeface="Arial"/>
                <a:cs typeface="Arial"/>
              </a:rPr>
              <a:t>USS </a:t>
            </a:r>
            <a:r>
              <a:rPr sz="1800" spc="-105" dirty="0">
                <a:latin typeface="Arial"/>
                <a:cs typeface="Arial"/>
              </a:rPr>
              <a:t>Tautog, </a:t>
            </a:r>
            <a:r>
              <a:rPr sz="1800" spc="-300" dirty="0">
                <a:latin typeface="Arial"/>
                <a:cs typeface="Arial"/>
              </a:rPr>
              <a:t>USS </a:t>
            </a:r>
            <a:r>
              <a:rPr sz="1800" spc="-100" dirty="0">
                <a:latin typeface="Arial"/>
                <a:cs typeface="Arial"/>
              </a:rPr>
              <a:t>Theo. </a:t>
            </a:r>
            <a:r>
              <a:rPr sz="1800" spc="-95" dirty="0">
                <a:latin typeface="Arial"/>
                <a:cs typeface="Arial"/>
              </a:rPr>
              <a:t>Roosevelt,  </a:t>
            </a:r>
            <a:r>
              <a:rPr sz="1800" spc="-300" dirty="0">
                <a:latin typeface="Arial"/>
                <a:cs typeface="Arial"/>
              </a:rPr>
              <a:t>USS </a:t>
            </a:r>
            <a:r>
              <a:rPr sz="1800" spc="-195" dirty="0">
                <a:latin typeface="Arial"/>
                <a:cs typeface="Arial"/>
              </a:rPr>
              <a:t>Sam </a:t>
            </a:r>
            <a:r>
              <a:rPr sz="1800" spc="-80" dirty="0">
                <a:latin typeface="Arial"/>
                <a:cs typeface="Arial"/>
              </a:rPr>
              <a:t>Houston, </a:t>
            </a:r>
            <a:r>
              <a:rPr sz="1800" spc="-300" dirty="0">
                <a:latin typeface="Arial"/>
                <a:cs typeface="Arial"/>
              </a:rPr>
              <a:t>USS </a:t>
            </a:r>
            <a:r>
              <a:rPr sz="1800" spc="-120" dirty="0">
                <a:latin typeface="Arial"/>
                <a:cs typeface="Arial"/>
              </a:rPr>
              <a:t>Snook,  </a:t>
            </a:r>
            <a:r>
              <a:rPr sz="1800" spc="-300" dirty="0">
                <a:latin typeface="Arial"/>
                <a:cs typeface="Arial"/>
              </a:rPr>
              <a:t>USS </a:t>
            </a:r>
            <a:r>
              <a:rPr sz="1800" spc="-60" dirty="0">
                <a:latin typeface="Arial"/>
                <a:cs typeface="Arial"/>
              </a:rPr>
              <a:t>Permit, </a:t>
            </a:r>
            <a:r>
              <a:rPr sz="1800" spc="-300" dirty="0">
                <a:latin typeface="Arial"/>
                <a:cs typeface="Arial"/>
              </a:rPr>
              <a:t>USS </a:t>
            </a:r>
            <a:r>
              <a:rPr sz="1800" spc="-114" dirty="0">
                <a:latin typeface="Arial"/>
                <a:cs typeface="Arial"/>
              </a:rPr>
              <a:t>Remora, </a:t>
            </a:r>
            <a:r>
              <a:rPr sz="1800" spc="-105" dirty="0">
                <a:latin typeface="Arial"/>
                <a:cs typeface="Arial"/>
              </a:rPr>
              <a:t>Puget  </a:t>
            </a:r>
            <a:r>
              <a:rPr sz="1800" spc="-125" dirty="0">
                <a:latin typeface="Arial"/>
                <a:cs typeface="Arial"/>
              </a:rPr>
              <a:t>Sound </a:t>
            </a:r>
            <a:r>
              <a:rPr sz="1800" spc="-110" dirty="0">
                <a:latin typeface="Arial"/>
                <a:cs typeface="Arial"/>
              </a:rPr>
              <a:t>Naval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Shipyard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2175" y="4133469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1228" y="4133469"/>
            <a:ext cx="266357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South </a:t>
            </a:r>
            <a:r>
              <a:rPr sz="1800" spc="-120" dirty="0">
                <a:latin typeface="Arial"/>
                <a:cs typeface="Arial"/>
              </a:rPr>
              <a:t>China </a:t>
            </a:r>
            <a:r>
              <a:rPr sz="1800" spc="-210">
                <a:latin typeface="Arial"/>
                <a:cs typeface="Arial"/>
              </a:rPr>
              <a:t>Sea </a:t>
            </a:r>
            <a:r>
              <a:rPr lang="en-US" sz="1800" spc="-210" smtClean="0">
                <a:latin typeface="Arial"/>
                <a:cs typeface="Arial"/>
              </a:rPr>
              <a:t>  </a:t>
            </a:r>
            <a:r>
              <a:rPr sz="1800" spc="-55" smtClean="0">
                <a:latin typeface="Arial"/>
                <a:cs typeface="Arial"/>
              </a:rPr>
              <a:t>during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65" dirty="0">
                <a:latin typeface="Arial"/>
                <a:cs typeface="Arial"/>
              </a:rPr>
              <a:t>Vietnam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War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" y="1557223"/>
            <a:ext cx="2042922" cy="2709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3"/>
    </mc:Choice>
    <mc:Fallback xmlns="">
      <p:transition spd="slow" advTm="5743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582" y="461594"/>
            <a:ext cx="2880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5" dirty="0"/>
              <a:t>James</a:t>
            </a:r>
            <a:r>
              <a:rPr spc="-300" dirty="0"/>
              <a:t> </a:t>
            </a:r>
            <a:r>
              <a:rPr dirty="0"/>
              <a:t>Miller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9775" y="1313434"/>
            <a:ext cx="3584575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Navy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1961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1965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r>
              <a:rPr sz="1800" spc="-300" dirty="0" smtClean="0">
                <a:latin typeface="Arial"/>
                <a:cs typeface="Arial"/>
              </a:rPr>
              <a:t>USS</a:t>
            </a:r>
            <a:r>
              <a:rPr lang="en-US" sz="1800" spc="-300" dirty="0" smtClean="0">
                <a:latin typeface="Arial"/>
                <a:cs typeface="Arial"/>
              </a:rPr>
              <a:t>  </a:t>
            </a:r>
            <a:r>
              <a:rPr sz="1800" spc="-300" dirty="0" smtClean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Beale,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DD-471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775" y="295973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828" y="2959734"/>
            <a:ext cx="3025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U.S. </a:t>
            </a:r>
            <a:r>
              <a:rPr sz="1800" spc="-110" dirty="0">
                <a:latin typeface="Arial"/>
                <a:cs typeface="Arial"/>
              </a:rPr>
              <a:t>Naval </a:t>
            </a:r>
            <a:r>
              <a:rPr sz="1800" spc="-95" dirty="0">
                <a:latin typeface="Arial"/>
                <a:cs typeface="Arial"/>
              </a:rPr>
              <a:t>Training </a:t>
            </a:r>
            <a:r>
              <a:rPr sz="1800" spc="-110" dirty="0">
                <a:latin typeface="Arial"/>
                <a:cs typeface="Arial"/>
              </a:rPr>
              <a:t>Center, </a:t>
            </a:r>
            <a:r>
              <a:rPr sz="1800" spc="-85" dirty="0">
                <a:latin typeface="Arial"/>
                <a:cs typeface="Arial"/>
              </a:rPr>
              <a:t>Great  </a:t>
            </a:r>
            <a:r>
              <a:rPr sz="1800" spc="-170" dirty="0">
                <a:latin typeface="Arial"/>
                <a:cs typeface="Arial"/>
              </a:rPr>
              <a:t>Lakes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25" dirty="0">
                <a:latin typeface="Arial"/>
                <a:cs typeface="Arial"/>
              </a:rPr>
              <a:t>North </a:t>
            </a:r>
            <a:r>
              <a:rPr sz="1800" spc="-135" dirty="0">
                <a:latin typeface="Arial"/>
                <a:cs typeface="Arial"/>
              </a:rPr>
              <a:t>Coast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Cuba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775" y="3782948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828" y="3782948"/>
            <a:ext cx="334937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While </a:t>
            </a:r>
            <a:r>
              <a:rPr sz="1800" spc="-100" dirty="0">
                <a:latin typeface="Arial"/>
                <a:cs typeface="Arial"/>
              </a:rPr>
              <a:t>an </a:t>
            </a:r>
            <a:r>
              <a:rPr sz="1800" spc="-55" dirty="0">
                <a:latin typeface="Arial"/>
                <a:cs typeface="Arial"/>
              </a:rPr>
              <a:t>Officer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300">
                <a:latin typeface="Arial"/>
                <a:cs typeface="Arial"/>
              </a:rPr>
              <a:t>USS</a:t>
            </a:r>
            <a:r>
              <a:rPr sz="1800" spc="-235">
                <a:latin typeface="Arial"/>
                <a:cs typeface="Arial"/>
              </a:rPr>
              <a:t> </a:t>
            </a:r>
            <a:r>
              <a:rPr lang="en-US" sz="1800" spc="-235" smtClean="0">
                <a:latin typeface="Arial"/>
                <a:cs typeface="Arial"/>
              </a:rPr>
              <a:t>  </a:t>
            </a:r>
            <a:r>
              <a:rPr sz="1800" spc="-105" smtClean="0">
                <a:latin typeface="Arial"/>
                <a:cs typeface="Arial"/>
              </a:rPr>
              <a:t>Beale</a:t>
            </a:r>
            <a:r>
              <a:rPr sz="1800" spc="-105" dirty="0">
                <a:latin typeface="Arial"/>
                <a:cs typeface="Arial"/>
              </a:rPr>
              <a:t>,  </a:t>
            </a:r>
            <a:r>
              <a:rPr sz="1800" spc="-170" dirty="0">
                <a:latin typeface="Arial"/>
                <a:cs typeface="Arial"/>
              </a:rPr>
              <a:t>James </a:t>
            </a:r>
            <a:r>
              <a:rPr sz="1800" spc="-80" dirty="0">
                <a:latin typeface="Arial"/>
                <a:cs typeface="Arial"/>
              </a:rPr>
              <a:t>received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commendation 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85" dirty="0">
                <a:latin typeface="Arial"/>
                <a:cs typeface="Arial"/>
              </a:rPr>
              <a:t>his </a:t>
            </a:r>
            <a:r>
              <a:rPr sz="1800" spc="-50" dirty="0">
                <a:latin typeface="Arial"/>
                <a:cs typeface="Arial"/>
              </a:rPr>
              <a:t>involvement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5" dirty="0">
                <a:latin typeface="Arial"/>
                <a:cs typeface="Arial"/>
              </a:rPr>
              <a:t>detecting 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80" dirty="0">
                <a:latin typeface="Arial"/>
                <a:cs typeface="Arial"/>
              </a:rPr>
              <a:t>surfacing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first </a:t>
            </a:r>
            <a:r>
              <a:rPr sz="1800" spc="-140" dirty="0">
                <a:latin typeface="Arial"/>
                <a:cs typeface="Arial"/>
              </a:rPr>
              <a:t>Russian  </a:t>
            </a:r>
            <a:r>
              <a:rPr sz="1800" spc="-95" dirty="0">
                <a:latin typeface="Arial"/>
                <a:cs typeface="Arial"/>
              </a:rPr>
              <a:t>Submarine </a:t>
            </a:r>
            <a:r>
              <a:rPr sz="1800" spc="-55" dirty="0">
                <a:latin typeface="Arial"/>
                <a:cs typeface="Arial"/>
              </a:rPr>
              <a:t>which </a:t>
            </a:r>
            <a:r>
              <a:rPr sz="1800" spc="-80" dirty="0">
                <a:latin typeface="Arial"/>
                <a:cs typeface="Arial"/>
              </a:rPr>
              <a:t>established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135" dirty="0">
                <a:latin typeface="Arial"/>
                <a:cs typeface="Arial"/>
              </a:rPr>
              <a:t>Russian’s </a:t>
            </a:r>
            <a:r>
              <a:rPr sz="1800" spc="-50" dirty="0">
                <a:latin typeface="Arial"/>
                <a:cs typeface="Arial"/>
              </a:rPr>
              <a:t>involvement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60" dirty="0">
                <a:latin typeface="Arial"/>
                <a:cs typeface="Arial"/>
              </a:rPr>
              <a:t>western </a:t>
            </a:r>
            <a:r>
              <a:rPr sz="1800" spc="-45" dirty="0">
                <a:latin typeface="Arial"/>
                <a:cs typeface="Arial"/>
              </a:rPr>
              <a:t>Atlantic. </a:t>
            </a:r>
            <a:r>
              <a:rPr sz="1800" spc="-130" dirty="0">
                <a:latin typeface="Arial"/>
                <a:cs typeface="Arial"/>
              </a:rPr>
              <a:t>The </a:t>
            </a:r>
            <a:r>
              <a:rPr sz="1800" spc="-45" dirty="0">
                <a:latin typeface="Arial"/>
                <a:cs typeface="Arial"/>
              </a:rPr>
              <a:t>incident  </a:t>
            </a:r>
            <a:r>
              <a:rPr sz="1800" spc="-70" dirty="0">
                <a:latin typeface="Arial"/>
                <a:cs typeface="Arial"/>
              </a:rPr>
              <a:t>occurred </a:t>
            </a:r>
            <a:r>
              <a:rPr sz="1800" spc="-80" dirty="0">
                <a:latin typeface="Arial"/>
                <a:cs typeface="Arial"/>
              </a:rPr>
              <a:t>Oct. 27,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1962.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838200"/>
            <a:ext cx="1686052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2971800"/>
            <a:ext cx="2480818" cy="3355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3"/>
    </mc:Choice>
    <mc:Fallback xmlns="">
      <p:transition spd="slow" advTm="6903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61594"/>
            <a:ext cx="4337558" cy="1354217"/>
          </a:xfrm>
        </p:spPr>
        <p:txBody>
          <a:bodyPr/>
          <a:lstStyle/>
          <a:p>
            <a:pPr algn="ctr"/>
            <a:r>
              <a:rPr lang="en-US" dirty="0" smtClean="0"/>
              <a:t>U S Public Health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2514600"/>
            <a:ext cx="762000" cy="9737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304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"/>
    </mc:Choice>
    <mc:Fallback xmlns="">
      <p:transition spd="slow" advTm="504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954" y="461594"/>
            <a:ext cx="3024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John</a:t>
            </a:r>
            <a:r>
              <a:rPr spc="-285" dirty="0"/>
              <a:t> </a:t>
            </a:r>
            <a:r>
              <a:rPr spc="-100" dirty="0"/>
              <a:t>Atwater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6975" y="1637639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9212" y="1618234"/>
            <a:ext cx="256418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90" dirty="0" smtClean="0">
                <a:latin typeface="Arial"/>
                <a:cs typeface="Arial"/>
              </a:rPr>
              <a:t>U.S. </a:t>
            </a:r>
            <a:r>
              <a:rPr sz="1800" spc="-90" dirty="0" smtClean="0">
                <a:latin typeface="Arial"/>
                <a:cs typeface="Arial"/>
              </a:rPr>
              <a:t>Public </a:t>
            </a:r>
            <a:r>
              <a:rPr sz="1800" spc="-65" dirty="0">
                <a:latin typeface="Arial"/>
                <a:cs typeface="Arial"/>
              </a:rPr>
              <a:t>Health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Service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6975" y="21672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6028" y="21672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1956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1958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6975" y="27158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6028" y="2715895"/>
            <a:ext cx="24498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Bureau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0" dirty="0">
                <a:latin typeface="Arial"/>
                <a:cs typeface="Arial"/>
              </a:rPr>
              <a:t>State </a:t>
            </a:r>
            <a:r>
              <a:rPr sz="1800" spc="-125" dirty="0">
                <a:latin typeface="Arial"/>
                <a:cs typeface="Arial"/>
              </a:rPr>
              <a:t>Services  </a:t>
            </a:r>
            <a:r>
              <a:rPr sz="1800" spc="-75" dirty="0">
                <a:latin typeface="Arial"/>
                <a:cs typeface="Arial"/>
              </a:rPr>
              <a:t>Division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95" dirty="0">
                <a:latin typeface="Arial"/>
                <a:cs typeface="Arial"/>
              </a:rPr>
              <a:t>General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Health  </a:t>
            </a:r>
            <a:r>
              <a:rPr sz="1800" spc="-125" dirty="0"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9199" y="1524000"/>
            <a:ext cx="2261617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2"/>
    </mc:Choice>
    <mc:Fallback xmlns="">
      <p:transition spd="slow" advTm="60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276" y="461594"/>
            <a:ext cx="533603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/>
              <a:t>Robert</a:t>
            </a:r>
            <a:r>
              <a:rPr spc="-290"/>
              <a:t> </a:t>
            </a:r>
            <a:r>
              <a:rPr lang="en-US" spc="-290" smtClean="0"/>
              <a:t>”Bob” </a:t>
            </a:r>
            <a:r>
              <a:rPr spc="-260" smtClean="0"/>
              <a:t>Buchanan</a:t>
            </a:r>
            <a:endParaRPr spc="-260" dirty="0"/>
          </a:p>
        </p:txBody>
      </p:sp>
      <p:sp>
        <p:nvSpPr>
          <p:cNvPr id="3" name="object 3"/>
          <p:cNvSpPr txBox="1"/>
          <p:nvPr/>
        </p:nvSpPr>
        <p:spPr>
          <a:xfrm>
            <a:off x="3203575" y="1542034"/>
            <a:ext cx="47085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 dirty="0" smtClean="0">
                <a:latin typeface="Arial"/>
                <a:cs typeface="Arial"/>
              </a:rPr>
              <a:t>.</a:t>
            </a:r>
            <a:r>
              <a:rPr lang="en-US" sz="1800" spc="-165" dirty="0" smtClean="0">
                <a:latin typeface="Arial"/>
                <a:cs typeface="Arial"/>
              </a:rPr>
              <a:t> </a:t>
            </a:r>
            <a:r>
              <a:rPr sz="1800" spc="-165" dirty="0" smtClean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Air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Force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Service:	</a:t>
            </a:r>
            <a:r>
              <a:rPr sz="1800" spc="-95" dirty="0">
                <a:latin typeface="Arial"/>
                <a:cs typeface="Arial"/>
              </a:rPr>
              <a:t>1958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1963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r>
              <a:rPr sz="1800" spc="-60" dirty="0">
                <a:latin typeface="Arial"/>
                <a:cs typeface="Arial"/>
              </a:rPr>
              <a:t>1</a:t>
            </a:r>
            <a:r>
              <a:rPr sz="1800" spc="-89" baseline="25462" dirty="0">
                <a:latin typeface="Arial"/>
                <a:cs typeface="Arial"/>
              </a:rPr>
              <a:t>st </a:t>
            </a:r>
            <a:r>
              <a:rPr sz="1800" spc="-75" dirty="0">
                <a:latin typeface="Arial"/>
                <a:cs typeface="Arial"/>
              </a:rPr>
              <a:t>Fighter </a:t>
            </a:r>
            <a:r>
              <a:rPr sz="1800" spc="-15" dirty="0">
                <a:latin typeface="Arial"/>
                <a:cs typeface="Arial"/>
              </a:rPr>
              <a:t>Wing/ </a:t>
            </a:r>
            <a:r>
              <a:rPr sz="1800" spc="-35" dirty="0">
                <a:latin typeface="Arial"/>
                <a:cs typeface="Arial"/>
              </a:rPr>
              <a:t>13</a:t>
            </a:r>
            <a:r>
              <a:rPr sz="1800" spc="-52" baseline="25462" dirty="0">
                <a:latin typeface="Arial"/>
                <a:cs typeface="Arial"/>
              </a:rPr>
              <a:t>th </a:t>
            </a:r>
            <a:r>
              <a:rPr sz="1800" spc="-40" dirty="0">
                <a:latin typeface="Arial"/>
                <a:cs typeface="Arial"/>
              </a:rPr>
              <a:t>Air </a:t>
            </a:r>
            <a:r>
              <a:rPr sz="1800" spc="-125" dirty="0">
                <a:latin typeface="Arial"/>
                <a:cs typeface="Arial"/>
              </a:rPr>
              <a:t>Force  </a:t>
            </a: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85" dirty="0">
                <a:latin typeface="Arial"/>
                <a:cs typeface="Arial"/>
              </a:rPr>
              <a:t> Locations:	</a:t>
            </a:r>
            <a:r>
              <a:rPr sz="1800" spc="-110" dirty="0">
                <a:latin typeface="Arial"/>
                <a:cs typeface="Arial"/>
              </a:rPr>
              <a:t>Clark </a:t>
            </a:r>
            <a:r>
              <a:rPr sz="1800" spc="-40" dirty="0">
                <a:latin typeface="Arial"/>
                <a:cs typeface="Arial"/>
              </a:rPr>
              <a:t>Air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Base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575" y="373722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2628" y="3737229"/>
            <a:ext cx="290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Robert </a:t>
            </a:r>
            <a:r>
              <a:rPr sz="1800" spc="-110" dirty="0">
                <a:latin typeface="Arial"/>
                <a:cs typeface="Arial"/>
              </a:rPr>
              <a:t>Buchanan </a:t>
            </a:r>
            <a:r>
              <a:rPr sz="1800" spc="-45" dirty="0">
                <a:latin typeface="Arial"/>
                <a:cs typeface="Arial"/>
              </a:rPr>
              <a:t>participated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110" dirty="0">
                <a:latin typeface="Arial"/>
                <a:cs typeface="Arial"/>
              </a:rPr>
              <a:t>Formosan </a:t>
            </a:r>
            <a:r>
              <a:rPr sz="1800" spc="-55" dirty="0">
                <a:latin typeface="Arial"/>
                <a:cs typeface="Arial"/>
              </a:rPr>
              <a:t>Strait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Conflict.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1600200"/>
            <a:ext cx="2078102" cy="2711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3"/>
    </mc:Choice>
    <mc:Fallback xmlns="">
      <p:transition spd="slow" advTm="608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242" y="461594"/>
            <a:ext cx="3956558" cy="1354217"/>
          </a:xfrm>
        </p:spPr>
        <p:txBody>
          <a:bodyPr/>
          <a:lstStyle/>
          <a:p>
            <a:r>
              <a:rPr lang="en-US" dirty="0" smtClean="0"/>
              <a:t>Victor </a:t>
            </a:r>
            <a:r>
              <a:rPr lang="en-US" dirty="0" err="1" smtClean="0"/>
              <a:t>Stoeffler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5" y="1752600"/>
            <a:ext cx="224883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3048000" y="1600200"/>
            <a:ext cx="5334000" cy="2769989"/>
          </a:xfrm>
        </p:spPr>
        <p:txBody>
          <a:bodyPr/>
          <a:lstStyle/>
          <a:p>
            <a:r>
              <a:rPr lang="en-US" dirty="0" smtClean="0"/>
              <a:t>Branch of service:   U.S. Public Health Service</a:t>
            </a:r>
          </a:p>
          <a:p>
            <a:endParaRPr lang="en-US" dirty="0"/>
          </a:p>
          <a:p>
            <a:r>
              <a:rPr lang="en-US" dirty="0" smtClean="0"/>
              <a:t>Date </a:t>
            </a:r>
            <a:r>
              <a:rPr lang="en-US" dirty="0"/>
              <a:t>of service: 1958 to 1966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Location served</a:t>
            </a:r>
            <a:r>
              <a:rPr lang="en-US" dirty="0"/>
              <a:t>:  Bethesda, Md., Washington D.C. and Staten Island New York</a:t>
            </a:r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53704"/>
            <a:ext cx="2222500" cy="29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"/>
    </mc:Choice>
    <mc:Fallback xmlns="">
      <p:transition spd="slow" advTm="636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55583"/>
            <a:ext cx="6629400" cy="1354217"/>
          </a:xfrm>
        </p:spPr>
        <p:txBody>
          <a:bodyPr/>
          <a:lstStyle/>
          <a:p>
            <a:r>
              <a:rPr lang="en-US" dirty="0" smtClean="0"/>
              <a:t>Rotary Club of Ann Arbor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971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Thanks you for your Service</a:t>
            </a:r>
          </a:p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</a:rPr>
              <a:t>nd your sacrifice 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1"/>
    </mc:Choice>
    <mc:Fallback xmlns="">
      <p:transition spd="slow" advTm="759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5677"/>
            <a:ext cx="7696200" cy="1538883"/>
          </a:xfrm>
        </p:spPr>
        <p:txBody>
          <a:bodyPr/>
          <a:lstStyle/>
          <a:p>
            <a:r>
              <a:rPr lang="en-US" sz="3200" dirty="0" smtClean="0"/>
              <a:t>* Compiled by Don Deatrick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7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4"/>
    </mc:Choice>
    <mc:Fallback xmlns="">
      <p:transition spd="slow" advTm="55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598" y="206746"/>
            <a:ext cx="4969002" cy="1327286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pc="-300" dirty="0"/>
              <a:t>Thomas</a:t>
            </a:r>
            <a:r>
              <a:rPr spc="-240" dirty="0"/>
              <a:t> </a:t>
            </a:r>
            <a:r>
              <a:rPr lang="en-US" spc="-240" dirty="0" smtClean="0"/>
              <a:t>”Tom” </a:t>
            </a:r>
            <a:r>
              <a:rPr spc="-200" dirty="0" smtClean="0"/>
              <a:t>Conlin</a:t>
            </a:r>
            <a:endParaRPr spc="-200" dirty="0"/>
          </a:p>
          <a:p>
            <a:pPr marL="641350">
              <a:lnSpc>
                <a:spcPct val="100000"/>
              </a:lnSpc>
              <a:spcBef>
                <a:spcPts val="825"/>
              </a:spcBef>
              <a:tabLst>
                <a:tab pos="2470150" algn="l"/>
              </a:tabLst>
            </a:pPr>
            <a:r>
              <a:rPr sz="1800" spc="-105" dirty="0"/>
              <a:t>Branch</a:t>
            </a:r>
            <a:r>
              <a:rPr sz="1800" spc="-85" dirty="0"/>
              <a:t> </a:t>
            </a:r>
            <a:r>
              <a:rPr sz="1800" spc="-5" dirty="0"/>
              <a:t>of</a:t>
            </a:r>
            <a:r>
              <a:rPr sz="1800" spc="-70" dirty="0"/>
              <a:t> </a:t>
            </a:r>
            <a:r>
              <a:rPr sz="1800" spc="-105" dirty="0"/>
              <a:t>Service:	</a:t>
            </a:r>
            <a:r>
              <a:rPr sz="1800" spc="-165" dirty="0"/>
              <a:t>U.S</a:t>
            </a:r>
            <a:r>
              <a:rPr sz="1800" spc="-165" dirty="0" smtClean="0"/>
              <a:t>.</a:t>
            </a:r>
            <a:r>
              <a:rPr lang="en-US" sz="1800" spc="-165" dirty="0" smtClean="0"/>
              <a:t> </a:t>
            </a:r>
            <a:r>
              <a:rPr sz="1800" spc="-165" dirty="0" smtClean="0"/>
              <a:t> </a:t>
            </a:r>
            <a:r>
              <a:rPr sz="1800" spc="-40" dirty="0"/>
              <a:t>Air</a:t>
            </a:r>
            <a:r>
              <a:rPr sz="1800" spc="-105" dirty="0"/>
              <a:t> </a:t>
            </a:r>
            <a:r>
              <a:rPr sz="1800" spc="-125" dirty="0"/>
              <a:t>Force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3508375" y="1785873"/>
            <a:ext cx="39363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1956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1959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Affiliation:	</a:t>
            </a:r>
            <a:r>
              <a:rPr sz="1800" spc="-40" dirty="0">
                <a:latin typeface="Arial"/>
                <a:cs typeface="Arial"/>
              </a:rPr>
              <a:t>Air </a:t>
            </a:r>
            <a:r>
              <a:rPr sz="1800" spc="-114" dirty="0">
                <a:latin typeface="Arial"/>
                <a:cs typeface="Arial"/>
              </a:rPr>
              <a:t>Defense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Command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8375" y="288353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7428" y="2883534"/>
            <a:ext cx="2971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113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San </a:t>
            </a:r>
            <a:r>
              <a:rPr sz="1800" spc="-50" dirty="0">
                <a:latin typeface="Arial"/>
                <a:cs typeface="Arial"/>
              </a:rPr>
              <a:t>Antonio, </a:t>
            </a:r>
            <a:r>
              <a:rPr sz="1800" spc="-250" dirty="0">
                <a:latin typeface="Arial"/>
                <a:cs typeface="Arial"/>
              </a:rPr>
              <a:t>TX  </a:t>
            </a:r>
            <a:r>
              <a:rPr sz="1800" spc="-110" dirty="0">
                <a:latin typeface="Arial"/>
                <a:cs typeface="Arial"/>
              </a:rPr>
              <a:t>Niagara </a:t>
            </a:r>
            <a:r>
              <a:rPr sz="1800" spc="-120" dirty="0">
                <a:latin typeface="Arial"/>
                <a:cs typeface="Arial"/>
              </a:rPr>
              <a:t>Falls,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NY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Desert </a:t>
            </a:r>
            <a:r>
              <a:rPr sz="1800" spc="-145" dirty="0">
                <a:latin typeface="Arial"/>
                <a:cs typeface="Arial"/>
              </a:rPr>
              <a:t>Rock, </a:t>
            </a:r>
            <a:r>
              <a:rPr sz="1800" spc="-90" dirty="0">
                <a:latin typeface="Arial"/>
                <a:cs typeface="Arial"/>
              </a:rPr>
              <a:t>75 </a:t>
            </a:r>
            <a:r>
              <a:rPr sz="1800" spc="-75" dirty="0">
                <a:latin typeface="Arial"/>
                <a:cs typeface="Arial"/>
              </a:rPr>
              <a:t>miles </a:t>
            </a:r>
            <a:r>
              <a:rPr sz="1800" spc="-50" dirty="0">
                <a:latin typeface="Arial"/>
                <a:cs typeface="Arial"/>
              </a:rPr>
              <a:t>northeast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95" dirty="0">
                <a:latin typeface="Arial"/>
                <a:cs typeface="Arial"/>
              </a:rPr>
              <a:t>Las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Vegas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8375" y="4255389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28" y="4255389"/>
            <a:ext cx="2854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Tom </a:t>
            </a:r>
            <a:r>
              <a:rPr sz="1800" spc="-85" dirty="0">
                <a:latin typeface="Arial"/>
                <a:cs typeface="Arial"/>
              </a:rPr>
              <a:t>observed </a:t>
            </a:r>
            <a:r>
              <a:rPr sz="1800" spc="-100" dirty="0">
                <a:latin typeface="Arial"/>
                <a:cs typeface="Arial"/>
              </a:rPr>
              <a:t>an </a:t>
            </a:r>
            <a:r>
              <a:rPr sz="1800" spc="-55" dirty="0">
                <a:latin typeface="Arial"/>
                <a:cs typeface="Arial"/>
              </a:rPr>
              <a:t>atomic </a:t>
            </a:r>
            <a:r>
              <a:rPr sz="1800" spc="-65" dirty="0">
                <a:latin typeface="Arial"/>
                <a:cs typeface="Arial"/>
              </a:rPr>
              <a:t>blast,  </a:t>
            </a:r>
            <a:r>
              <a:rPr sz="1800" spc="-20" dirty="0">
                <a:latin typeface="Arial"/>
                <a:cs typeface="Arial"/>
              </a:rPr>
              <a:t>part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0" dirty="0">
                <a:latin typeface="Arial"/>
                <a:cs typeface="Arial"/>
              </a:rPr>
              <a:t>Kepler </a:t>
            </a:r>
            <a:r>
              <a:rPr sz="1800" spc="-100" dirty="0">
                <a:latin typeface="Arial"/>
                <a:cs typeface="Arial"/>
              </a:rPr>
              <a:t>Shot </a:t>
            </a:r>
            <a:r>
              <a:rPr sz="1800" spc="-55" dirty="0">
                <a:latin typeface="Arial"/>
                <a:cs typeface="Arial"/>
              </a:rPr>
              <a:t>which  </a:t>
            </a:r>
            <a:r>
              <a:rPr sz="1800" spc="-30" dirty="0">
                <a:latin typeface="Arial"/>
                <a:cs typeface="Arial"/>
              </a:rPr>
              <a:t>took </a:t>
            </a:r>
            <a:r>
              <a:rPr sz="1800" spc="-90" dirty="0">
                <a:latin typeface="Arial"/>
                <a:cs typeface="Arial"/>
              </a:rPr>
              <a:t>place </a:t>
            </a:r>
            <a:r>
              <a:rPr sz="1800" spc="-85" dirty="0">
                <a:latin typeface="Arial"/>
                <a:cs typeface="Arial"/>
              </a:rPr>
              <a:t>5:10am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114" dirty="0">
                <a:latin typeface="Arial"/>
                <a:cs typeface="Arial"/>
              </a:rPr>
              <a:t>July </a:t>
            </a:r>
            <a:r>
              <a:rPr sz="1800" spc="-80" dirty="0">
                <a:latin typeface="Arial"/>
                <a:cs typeface="Arial"/>
              </a:rPr>
              <a:t>22,  </a:t>
            </a:r>
            <a:r>
              <a:rPr sz="1800" spc="-85" dirty="0">
                <a:latin typeface="Arial"/>
                <a:cs typeface="Arial"/>
              </a:rPr>
              <a:t>1957.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3124200"/>
            <a:ext cx="2593848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914400"/>
            <a:ext cx="1660335" cy="2144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2"/>
    </mc:Choice>
    <mc:Fallback xmlns="">
      <p:transition spd="slow" advTm="58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232" y="461594"/>
            <a:ext cx="3891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Timothy</a:t>
            </a:r>
            <a:r>
              <a:rPr spc="-290" dirty="0"/>
              <a:t> </a:t>
            </a:r>
            <a:r>
              <a:rPr spc="-275" dirty="0"/>
              <a:t>Johnson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5575" y="19230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4628" y="1923034"/>
            <a:ext cx="15205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>
                <a:latin typeface="Arial"/>
                <a:cs typeface="Arial"/>
              </a:rPr>
              <a:t>. </a:t>
            </a:r>
            <a:r>
              <a:rPr lang="en-US" sz="1800" spc="-165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Air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Force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5575" y="24720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4628" y="24720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1981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1985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5575" y="30206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4628" y="3020695"/>
            <a:ext cx="134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Medical</a:t>
            </a:r>
            <a:r>
              <a:rPr sz="1800" spc="-130" dirty="0">
                <a:latin typeface="Arial"/>
                <a:cs typeface="Arial"/>
              </a:rPr>
              <a:t> Corps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1600200"/>
            <a:ext cx="209867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7"/>
    </mc:Choice>
    <mc:Fallback xmlns="">
      <p:transition spd="slow" advTm="65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9222" y="461594"/>
            <a:ext cx="3307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Duane</a:t>
            </a:r>
            <a:r>
              <a:rPr spc="-310" dirty="0"/>
              <a:t> </a:t>
            </a:r>
            <a:r>
              <a:rPr spc="-330" dirty="0"/>
              <a:t>Renken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9375" y="16182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8428" y="1618234"/>
            <a:ext cx="15967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</a:t>
            </a:r>
            <a:r>
              <a:rPr sz="1800" spc="-165">
                <a:latin typeface="Arial"/>
                <a:cs typeface="Arial"/>
              </a:rPr>
              <a:t>. </a:t>
            </a:r>
            <a:r>
              <a:rPr lang="en-US" sz="1800" spc="-165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Air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Force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375" y="21672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8428" y="21672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1956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1958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9375" y="27158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8428" y="2715895"/>
            <a:ext cx="2473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Air </a:t>
            </a:r>
            <a:r>
              <a:rPr sz="1800" spc="-125" dirty="0">
                <a:latin typeface="Arial"/>
                <a:cs typeface="Arial"/>
              </a:rPr>
              <a:t>Force </a:t>
            </a:r>
            <a:r>
              <a:rPr sz="1800" spc="-120" dirty="0">
                <a:latin typeface="Arial"/>
                <a:cs typeface="Arial"/>
              </a:rPr>
              <a:t>Special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Weapons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9200" y="1619198"/>
            <a:ext cx="1981200" cy="2648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2"/>
    </mc:Choice>
    <mc:Fallback xmlns="">
      <p:transition spd="slow" advTm="638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585" y="461594"/>
            <a:ext cx="3578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0" dirty="0"/>
              <a:t>Brooks</a:t>
            </a:r>
            <a:r>
              <a:rPr spc="-335" dirty="0"/>
              <a:t> </a:t>
            </a:r>
            <a:r>
              <a:rPr spc="-125" dirty="0"/>
              <a:t>Sitterley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75" y="1770634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Branch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7428" y="1770634"/>
            <a:ext cx="126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Arial"/>
                <a:cs typeface="Arial"/>
              </a:rPr>
              <a:t>U.S. </a:t>
            </a:r>
            <a:r>
              <a:rPr sz="1800" spc="-40" dirty="0">
                <a:latin typeface="Arial"/>
                <a:cs typeface="Arial"/>
              </a:rPr>
              <a:t>Air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375" y="2319654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Dates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7428" y="2319654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1962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1964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8375" y="28682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28" y="2868295"/>
            <a:ext cx="3015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Detroit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AFES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Armed </a:t>
            </a:r>
            <a:r>
              <a:rPr sz="1800" spc="-135" dirty="0">
                <a:latin typeface="Arial"/>
                <a:cs typeface="Arial"/>
              </a:rPr>
              <a:t>Forces </a:t>
            </a:r>
            <a:r>
              <a:rPr sz="1800" spc="-105" dirty="0">
                <a:latin typeface="Arial"/>
                <a:cs typeface="Arial"/>
              </a:rPr>
              <a:t>Examining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0600" y="1423246"/>
            <a:ext cx="1981200" cy="272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508375" y="3781290"/>
            <a:ext cx="478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Location served:     Detroit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"/>
    </mc:Choice>
    <mc:Fallback xmlns="">
      <p:transition spd="slow" advTm="664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461" y="461594"/>
            <a:ext cx="32753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David</a:t>
            </a:r>
            <a:r>
              <a:rPr spc="-270" dirty="0"/>
              <a:t> </a:t>
            </a:r>
            <a:r>
              <a:rPr spc="-204" dirty="0"/>
              <a:t>Schmidt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9774" y="1389634"/>
            <a:ext cx="3349625" cy="85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05" dirty="0">
                <a:latin typeface="Arial"/>
                <a:cs typeface="Arial"/>
              </a:rPr>
              <a:t>Branch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165">
                <a:latin typeface="Arial"/>
                <a:cs typeface="Arial"/>
              </a:rPr>
              <a:t>U.S</a:t>
            </a:r>
            <a:r>
              <a:rPr sz="1800" spc="-165" smtClean="0">
                <a:latin typeface="Arial"/>
                <a:cs typeface="Arial"/>
              </a:rPr>
              <a:t>.</a:t>
            </a:r>
            <a:r>
              <a:rPr lang="en-US" sz="1800" spc="-165" smtClean="0">
                <a:latin typeface="Arial"/>
                <a:cs typeface="Arial"/>
              </a:rPr>
              <a:t> </a:t>
            </a:r>
            <a:r>
              <a:rPr sz="1800" spc="-165" smtClean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Air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Force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1800" spc="-120" dirty="0">
                <a:latin typeface="Arial"/>
                <a:cs typeface="Arial"/>
              </a:rPr>
              <a:t>Dates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Service:	</a:t>
            </a:r>
            <a:r>
              <a:rPr sz="1800" spc="-90" dirty="0">
                <a:latin typeface="Arial"/>
                <a:cs typeface="Arial"/>
              </a:rPr>
              <a:t>1960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1963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775" y="2487295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Unit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Affiliation: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828" y="2487295"/>
            <a:ext cx="2400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Weather </a:t>
            </a:r>
            <a:r>
              <a:rPr sz="1800" spc="-150" dirty="0">
                <a:latin typeface="Arial"/>
                <a:cs typeface="Arial"/>
              </a:rPr>
              <a:t>Recon </a:t>
            </a:r>
            <a:r>
              <a:rPr sz="1800" spc="-105" dirty="0">
                <a:latin typeface="Arial"/>
                <a:cs typeface="Arial"/>
              </a:rPr>
              <a:t>Squadron  </a:t>
            </a:r>
            <a:r>
              <a:rPr sz="1800" spc="-65" dirty="0">
                <a:latin typeface="Arial"/>
                <a:cs typeface="Arial"/>
              </a:rPr>
              <a:t>Flight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Surgeon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775" y="331025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Duty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Locations: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828" y="3310254"/>
            <a:ext cx="819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Thai</a:t>
            </a:r>
            <a:r>
              <a:rPr sz="1800" spc="-50" dirty="0">
                <a:latin typeface="Arial"/>
                <a:cs typeface="Arial"/>
              </a:rPr>
              <a:t>l</a:t>
            </a:r>
            <a:r>
              <a:rPr sz="1800" spc="-8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9775" y="3859148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Did </a:t>
            </a:r>
            <a:r>
              <a:rPr sz="1800" spc="-195" dirty="0">
                <a:latin typeface="Arial"/>
                <a:cs typeface="Arial"/>
              </a:rPr>
              <a:t>You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Know?: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828" y="3859148"/>
            <a:ext cx="33756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David </a:t>
            </a:r>
            <a:r>
              <a:rPr sz="1800" spc="-90" dirty="0">
                <a:latin typeface="Arial"/>
                <a:cs typeface="Arial"/>
              </a:rPr>
              <a:t>Schmidt served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85" dirty="0">
                <a:latin typeface="Arial"/>
                <a:cs typeface="Arial"/>
              </a:rPr>
              <a:t>Thailand </a:t>
            </a:r>
            <a:r>
              <a:rPr sz="1800" spc="-170" dirty="0">
                <a:latin typeface="Arial"/>
                <a:cs typeface="Arial"/>
              </a:rPr>
              <a:t>as 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50" dirty="0">
                <a:latin typeface="Arial"/>
                <a:cs typeface="Arial"/>
              </a:rPr>
              <a:t>United </a:t>
            </a:r>
            <a:r>
              <a:rPr sz="1800" spc="-114" dirty="0">
                <a:latin typeface="Arial"/>
                <a:cs typeface="Arial"/>
              </a:rPr>
              <a:t>States </a:t>
            </a:r>
            <a:r>
              <a:rPr sz="1800" spc="-130" dirty="0">
                <a:latin typeface="Arial"/>
                <a:cs typeface="Arial"/>
              </a:rPr>
              <a:t>was </a:t>
            </a:r>
            <a:r>
              <a:rPr sz="1800" spc="-70" dirty="0">
                <a:latin typeface="Arial"/>
                <a:cs typeface="Arial"/>
              </a:rPr>
              <a:t>beginning </a:t>
            </a:r>
            <a:r>
              <a:rPr sz="1800" spc="-30" dirty="0">
                <a:latin typeface="Arial"/>
                <a:cs typeface="Arial"/>
              </a:rPr>
              <a:t>its  </a:t>
            </a:r>
            <a:r>
              <a:rPr sz="1800" spc="-50" dirty="0">
                <a:latin typeface="Arial"/>
                <a:cs typeface="Arial"/>
              </a:rPr>
              <a:t>involvement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5" dirty="0">
                <a:latin typeface="Arial"/>
                <a:cs typeface="Arial"/>
              </a:rPr>
              <a:t>Vietnam. </a:t>
            </a:r>
            <a:r>
              <a:rPr sz="1800" spc="-100" dirty="0">
                <a:latin typeface="Arial"/>
                <a:cs typeface="Arial"/>
              </a:rPr>
              <a:t>David  </a:t>
            </a:r>
            <a:r>
              <a:rPr sz="1800" spc="-80" dirty="0">
                <a:latin typeface="Arial"/>
                <a:cs typeface="Arial"/>
              </a:rPr>
              <a:t>remembers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35" dirty="0">
                <a:latin typeface="Arial"/>
                <a:cs typeface="Arial"/>
              </a:rPr>
              <a:t>there </a:t>
            </a:r>
            <a:r>
              <a:rPr sz="1800" spc="-130" dirty="0">
                <a:latin typeface="Arial"/>
                <a:cs typeface="Arial"/>
              </a:rPr>
              <a:t>was </a:t>
            </a:r>
            <a:r>
              <a:rPr sz="1800" spc="-60" dirty="0">
                <a:latin typeface="Arial"/>
                <a:cs typeface="Arial"/>
              </a:rPr>
              <a:t>no  </a:t>
            </a:r>
            <a:r>
              <a:rPr sz="1800" spc="-80" dirty="0">
                <a:latin typeface="Arial"/>
                <a:cs typeface="Arial"/>
              </a:rPr>
              <a:t>shortage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40" dirty="0">
                <a:latin typeface="Arial"/>
                <a:cs typeface="Arial"/>
              </a:rPr>
              <a:t>snakes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5" dirty="0">
                <a:latin typeface="Arial"/>
                <a:cs typeface="Arial"/>
              </a:rPr>
              <a:t>Boonies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80" dirty="0">
                <a:latin typeface="Arial"/>
                <a:cs typeface="Arial"/>
              </a:rPr>
              <a:t>Thailand.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200" y="1158824"/>
            <a:ext cx="2096261" cy="259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4"/>
    </mc:Choice>
    <mc:Fallback xmlns="">
      <p:transition spd="slow" advTm="598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1363</Words>
  <Application>Microsoft Macintosh PowerPoint</Application>
  <PresentationFormat>On-screen Show (4:3)</PresentationFormat>
  <Paragraphs>303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Office Theme</vt:lpstr>
      <vt:lpstr>PowerPoint Presentation</vt:lpstr>
      <vt:lpstr>US Air Force</vt:lpstr>
      <vt:lpstr>David Anderson</vt:lpstr>
      <vt:lpstr>Robert ”Bob” Buchanan</vt:lpstr>
      <vt:lpstr>Thomas ”Tom” Conlin Branch of Service: U.S.  Air Force</vt:lpstr>
      <vt:lpstr>Timothy Johnson</vt:lpstr>
      <vt:lpstr>Duane Renken</vt:lpstr>
      <vt:lpstr>Brooks Sitterley</vt:lpstr>
      <vt:lpstr>David Schmidt</vt:lpstr>
      <vt:lpstr>Frode Maaseidvaag Branch of Service: Royal Norwegian Air Force</vt:lpstr>
      <vt:lpstr>U. S. Army</vt:lpstr>
      <vt:lpstr>Christian Rinna</vt:lpstr>
      <vt:lpstr>Roger Fraser</vt:lpstr>
      <vt:lpstr>Joe Diederich</vt:lpstr>
      <vt:lpstr>John White</vt:lpstr>
      <vt:lpstr>David Keren</vt:lpstr>
      <vt:lpstr>Russ Reister</vt:lpstr>
      <vt:lpstr>Don Devine</vt:lpstr>
      <vt:lpstr>Burton ”Burt” Voss</vt:lpstr>
      <vt:lpstr>Roland Leeds</vt:lpstr>
      <vt:lpstr>Fred Beutler Branch of Service: U.S.  Army  Dates of Service: 1944 – 1946  Unit Affiliation: Signal Corps</vt:lpstr>
      <vt:lpstr>Robert Mull</vt:lpstr>
      <vt:lpstr>Bob Dascola</vt:lpstr>
      <vt:lpstr>Ray Detter</vt:lpstr>
      <vt:lpstr>Paul Geiger</vt:lpstr>
      <vt:lpstr>Wayne Colquitt</vt:lpstr>
      <vt:lpstr>Don Deatrick</vt:lpstr>
      <vt:lpstr>U S Coast Guard</vt:lpstr>
      <vt:lpstr>Paul Wright</vt:lpstr>
      <vt:lpstr>Al Storey Branch of Service:</vt:lpstr>
      <vt:lpstr>U S Marines</vt:lpstr>
      <vt:lpstr>Rob Boehnke Jr.</vt:lpstr>
      <vt:lpstr>U S Navy</vt:lpstr>
      <vt:lpstr>Michael Field </vt:lpstr>
      <vt:lpstr>Tony Derezinski</vt:lpstr>
      <vt:lpstr>Phil Klintworth</vt:lpstr>
      <vt:lpstr>James Miller</vt:lpstr>
      <vt:lpstr>U S Public Health Service</vt:lpstr>
      <vt:lpstr>John Atwater</vt:lpstr>
      <vt:lpstr>Victor Stoeffler</vt:lpstr>
      <vt:lpstr>Rotary Club of Ann Arbor</vt:lpstr>
      <vt:lpstr>* Compiled by Don Deatrick 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jdrb</dc:creator>
  <cp:lastModifiedBy>Don Deatrick</cp:lastModifiedBy>
  <cp:revision>286</cp:revision>
  <dcterms:created xsi:type="dcterms:W3CDTF">2019-08-25T00:21:21Z</dcterms:created>
  <dcterms:modified xsi:type="dcterms:W3CDTF">2020-10-26T17:53:22Z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2019-08-25T00:00:00Z</vt:filetime>
  </property>
</Properties>
</file>